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411" r:id="rId3"/>
    <p:sldId id="257" r:id="rId4"/>
    <p:sldId id="259" r:id="rId5"/>
    <p:sldId id="271" r:id="rId6"/>
    <p:sldId id="260" r:id="rId7"/>
    <p:sldId id="272" r:id="rId8"/>
    <p:sldId id="276" r:id="rId9"/>
    <p:sldId id="277" r:id="rId10"/>
    <p:sldId id="275" r:id="rId11"/>
    <p:sldId id="278" r:id="rId12"/>
    <p:sldId id="279" r:id="rId13"/>
    <p:sldId id="273" r:id="rId14"/>
    <p:sldId id="281" r:id="rId15"/>
    <p:sldId id="274" r:id="rId16"/>
    <p:sldId id="258" r:id="rId17"/>
    <p:sldId id="283" r:id="rId18"/>
    <p:sldId id="284" r:id="rId19"/>
    <p:sldId id="262" r:id="rId20"/>
    <p:sldId id="263" r:id="rId21"/>
    <p:sldId id="264" r:id="rId22"/>
    <p:sldId id="265" r:id="rId23"/>
    <p:sldId id="266" r:id="rId24"/>
    <p:sldId id="267" r:id="rId25"/>
    <p:sldId id="268" r:id="rId26"/>
    <p:sldId id="269" r:id="rId27"/>
    <p:sldId id="270" r:id="rId28"/>
    <p:sldId id="286" r:id="rId29"/>
    <p:sldId id="287" r:id="rId30"/>
    <p:sldId id="288" r:id="rId31"/>
    <p:sldId id="289" r:id="rId32"/>
    <p:sldId id="290" r:id="rId33"/>
    <p:sldId id="291" r:id="rId34"/>
    <p:sldId id="292" r:id="rId35"/>
    <p:sldId id="293" r:id="rId36"/>
    <p:sldId id="294" r:id="rId37"/>
    <p:sldId id="295" r:id="rId38"/>
    <p:sldId id="296" r:id="rId39"/>
    <p:sldId id="299" r:id="rId40"/>
    <p:sldId id="300" r:id="rId41"/>
    <p:sldId id="314" r:id="rId42"/>
    <p:sldId id="315" r:id="rId43"/>
    <p:sldId id="316" r:id="rId44"/>
    <p:sldId id="317" r:id="rId45"/>
    <p:sldId id="318" r:id="rId46"/>
    <p:sldId id="319" r:id="rId47"/>
    <p:sldId id="323" r:id="rId48"/>
    <p:sldId id="324" r:id="rId49"/>
    <p:sldId id="410" r:id="rId50"/>
    <p:sldId id="320" r:id="rId51"/>
    <p:sldId id="326" r:id="rId52"/>
    <p:sldId id="322" r:id="rId53"/>
    <p:sldId id="327" r:id="rId54"/>
    <p:sldId id="328" r:id="rId55"/>
    <p:sldId id="329" r:id="rId56"/>
    <p:sldId id="330" r:id="rId57"/>
    <p:sldId id="331" r:id="rId58"/>
    <p:sldId id="332" r:id="rId59"/>
    <p:sldId id="333" r:id="rId60"/>
    <p:sldId id="334" r:id="rId61"/>
    <p:sldId id="337" r:id="rId62"/>
    <p:sldId id="335" r:id="rId63"/>
    <p:sldId id="338" r:id="rId64"/>
    <p:sldId id="341" r:id="rId65"/>
    <p:sldId id="340" r:id="rId66"/>
    <p:sldId id="346" r:id="rId67"/>
    <p:sldId id="349" r:id="rId68"/>
    <p:sldId id="348" r:id="rId69"/>
    <p:sldId id="350" r:id="rId70"/>
    <p:sldId id="347" r:id="rId71"/>
    <p:sldId id="351" r:id="rId72"/>
    <p:sldId id="354" r:id="rId73"/>
    <p:sldId id="353" r:id="rId74"/>
    <p:sldId id="369" r:id="rId75"/>
    <p:sldId id="358" r:id="rId76"/>
    <p:sldId id="359" r:id="rId77"/>
    <p:sldId id="360" r:id="rId78"/>
    <p:sldId id="361" r:id="rId79"/>
    <p:sldId id="370" r:id="rId80"/>
    <p:sldId id="371" r:id="rId81"/>
    <p:sldId id="372" r:id="rId82"/>
    <p:sldId id="373" r:id="rId83"/>
    <p:sldId id="374" r:id="rId84"/>
    <p:sldId id="375" r:id="rId85"/>
    <p:sldId id="376" r:id="rId86"/>
    <p:sldId id="377" r:id="rId87"/>
    <p:sldId id="378" r:id="rId88"/>
    <p:sldId id="379" r:id="rId89"/>
    <p:sldId id="389" r:id="rId90"/>
    <p:sldId id="388" r:id="rId91"/>
    <p:sldId id="387" r:id="rId92"/>
    <p:sldId id="392" r:id="rId93"/>
    <p:sldId id="391" r:id="rId94"/>
    <p:sldId id="386" r:id="rId95"/>
    <p:sldId id="395" r:id="rId96"/>
    <p:sldId id="396" r:id="rId97"/>
    <p:sldId id="397" r:id="rId98"/>
    <p:sldId id="380" r:id="rId99"/>
    <p:sldId id="381" r:id="rId100"/>
    <p:sldId id="382" r:id="rId101"/>
    <p:sldId id="383" r:id="rId102"/>
    <p:sldId id="384" r:id="rId103"/>
    <p:sldId id="385" r:id="rId104"/>
    <p:sldId id="398" r:id="rId105"/>
    <p:sldId id="402" r:id="rId106"/>
    <p:sldId id="403" r:id="rId107"/>
    <p:sldId id="399" r:id="rId108"/>
    <p:sldId id="400" r:id="rId109"/>
    <p:sldId id="407" r:id="rId110"/>
    <p:sldId id="408" r:id="rId111"/>
    <p:sldId id="409"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avio Bartmann" initials="FB" lastIdx="2" clrIdx="0">
    <p:extLst>
      <p:ext uri="{19B8F6BF-5375-455C-9EA6-DF929625EA0E}">
        <p15:presenceInfo xmlns:p15="http://schemas.microsoft.com/office/powerpoint/2012/main" userId="abac13c49435a7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106" d="100"/>
          <a:sy n="106" d="100"/>
        </p:scale>
        <p:origin x="18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14678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58963-DC71-4BEC-811F-A2EA0C61854A}" type="datetimeFigureOut">
              <a:rPr lang="en-US" smtClean="0"/>
              <a:t>3/23/22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27972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91836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426068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404604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3193726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4195824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970867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384103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229179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3/23/22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655182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E58963-DC71-4BEC-811F-A2EA0C61854A}" type="datetimeFigureOut">
              <a:rPr lang="en-US" smtClean="0"/>
              <a:t>3/23/22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88282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E58963-DC71-4BEC-811F-A2EA0C61854A}" type="datetimeFigureOut">
              <a:rPr lang="en-US" smtClean="0"/>
              <a:t>3/23/22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67410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E58963-DC71-4BEC-811F-A2EA0C61854A}" type="datetimeFigureOut">
              <a:rPr lang="en-US" smtClean="0"/>
              <a:t>3/23/22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248268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58963-DC71-4BEC-811F-A2EA0C61854A}" type="datetimeFigureOut">
              <a:rPr lang="en-US" smtClean="0"/>
              <a:t>3/23/22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2655707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58963-DC71-4BEC-811F-A2EA0C61854A}" type="datetimeFigureOut">
              <a:rPr lang="en-US" smtClean="0"/>
              <a:t>3/23/22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7469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58963-DC71-4BEC-811F-A2EA0C61854A}" type="datetimeFigureOut">
              <a:rPr lang="en-US" smtClean="0"/>
              <a:t>3/23/22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572080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E58963-DC71-4BEC-811F-A2EA0C61854A}" type="datetimeFigureOut">
              <a:rPr lang="en-US" smtClean="0"/>
              <a:t>3/23/22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9B5E75-ED86-4972-BEE7-EAA331E9A956}" type="slidenum">
              <a:rPr lang="en-US" smtClean="0"/>
              <a:t>‹#›</a:t>
            </a:fld>
            <a:endParaRPr lang="en-US" dirty="0"/>
          </a:p>
        </p:txBody>
      </p:sp>
    </p:spTree>
    <p:extLst>
      <p:ext uri="{BB962C8B-B14F-4D97-AF65-F5344CB8AC3E}">
        <p14:creationId xmlns:p14="http://schemas.microsoft.com/office/powerpoint/2010/main" val="10131280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NUL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F3FA-AEEA-4175-A4B5-F449241DD216}"/>
              </a:ext>
            </a:extLst>
          </p:cNvPr>
          <p:cNvSpPr>
            <a:spLocks noGrp="1"/>
          </p:cNvSpPr>
          <p:nvPr>
            <p:ph type="ctrTitle"/>
          </p:nvPr>
        </p:nvSpPr>
        <p:spPr/>
        <p:txBody>
          <a:bodyPr>
            <a:normAutofit/>
          </a:bodyPr>
          <a:lstStyle/>
          <a:p>
            <a:pPr algn="ctr"/>
            <a:r>
              <a:rPr lang="en-US" sz="3600" dirty="0"/>
              <a:t>UB - 3 - Regression &amp; Forecasting Models</a:t>
            </a:r>
          </a:p>
        </p:txBody>
      </p:sp>
      <p:sp>
        <p:nvSpPr>
          <p:cNvPr id="3" name="Subtitle 2">
            <a:extLst>
              <a:ext uri="{FF2B5EF4-FFF2-40B4-BE49-F238E27FC236}">
                <a16:creationId xmlns:a16="http://schemas.microsoft.com/office/drawing/2014/main" id="{8FC44EE3-4AE1-48AC-A4D4-0D5F754AD1F4}"/>
              </a:ext>
            </a:extLst>
          </p:cNvPr>
          <p:cNvSpPr>
            <a:spLocks noGrp="1"/>
          </p:cNvSpPr>
          <p:nvPr>
            <p:ph type="subTitle" idx="1"/>
          </p:nvPr>
        </p:nvSpPr>
        <p:spPr/>
        <p:txBody>
          <a:bodyPr>
            <a:normAutofit/>
          </a:bodyPr>
          <a:lstStyle/>
          <a:p>
            <a:pPr algn="ctr"/>
            <a:r>
              <a:rPr lang="en-US" sz="2800" dirty="0"/>
              <a:t>Flavio Bartmann</a:t>
            </a:r>
          </a:p>
          <a:p>
            <a:pPr algn="ctr"/>
            <a:r>
              <a:rPr lang="en-US" sz="2800" dirty="0"/>
              <a:t>Spring 2022</a:t>
            </a:r>
          </a:p>
        </p:txBody>
      </p:sp>
    </p:spTree>
    <p:extLst>
      <p:ext uri="{BB962C8B-B14F-4D97-AF65-F5344CB8AC3E}">
        <p14:creationId xmlns:p14="http://schemas.microsoft.com/office/powerpoint/2010/main" val="154339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81D1-B059-44A3-9B13-7783F3C6CAEC}"/>
              </a:ext>
            </a:extLst>
          </p:cNvPr>
          <p:cNvSpPr>
            <a:spLocks noGrp="1"/>
          </p:cNvSpPr>
          <p:nvPr>
            <p:ph type="title"/>
          </p:nvPr>
        </p:nvSpPr>
        <p:spPr>
          <a:xfrm>
            <a:off x="1359183" y="79408"/>
            <a:ext cx="10018713" cy="844617"/>
          </a:xfrm>
        </p:spPr>
        <p:txBody>
          <a:bodyPr/>
          <a:lstStyle/>
          <a:p>
            <a:r>
              <a:rPr lang="en-US" dirty="0"/>
              <a:t>The Uniform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93450D-DD37-4EA9-9539-28B3461DAB4B}"/>
                  </a:ext>
                </a:extLst>
              </p:cNvPr>
              <p:cNvSpPr>
                <a:spLocks noGrp="1"/>
              </p:cNvSpPr>
              <p:nvPr>
                <p:ph idx="1"/>
              </p:nvPr>
            </p:nvSpPr>
            <p:spPr>
              <a:xfrm>
                <a:off x="1359182" y="1617044"/>
                <a:ext cx="10018713" cy="3124201"/>
              </a:xfrm>
            </p:spPr>
            <p:txBody>
              <a:bodyPr/>
              <a:lstStyle/>
              <a:p>
                <a:r>
                  <a:rPr lang="en-US" dirty="0"/>
                  <a:t>Select a number at random from the interval [0,1] so that when the interval is divided up into n parts of the same length, equal probabilities are assigned to the outcome being in any of these sub intervals. </a:t>
                </a:r>
              </a:p>
              <a:p>
                <a:r>
                  <a:rPr lang="en-US" dirty="0"/>
                  <a:t>The probability of each sub interval is just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𝑛</m:t>
                        </m:r>
                      </m:den>
                    </m:f>
                  </m:oMath>
                </a14:m>
                <a:r>
                  <a:rPr lang="en-US" dirty="0"/>
                  <a:t>  of  its length. </a:t>
                </a:r>
              </a:p>
              <a:p>
                <a:r>
                  <a:rPr lang="en-US" dirty="0"/>
                  <a:t>It is intuitively clear, and not difficult to prove, that the only assignment of probability that has this property is given by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e>
                        </m:d>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293450D-DD37-4EA9-9539-28B3461DAB4B}"/>
                  </a:ext>
                </a:extLst>
              </p:cNvPr>
              <p:cNvSpPr>
                <a:spLocks noGrp="1" noRot="1" noChangeAspect="1" noMove="1" noResize="1" noEditPoints="1" noAdjustHandles="1" noChangeArrowheads="1" noChangeShapeType="1" noTextEdit="1"/>
              </p:cNvSpPr>
              <p:nvPr>
                <p:ph idx="1"/>
              </p:nvPr>
            </p:nvSpPr>
            <p:spPr>
              <a:xfrm>
                <a:off x="1359182" y="1617044"/>
                <a:ext cx="10018713" cy="3124201"/>
              </a:xfrm>
              <a:blipFill>
                <a:blip r:embed="rId2"/>
                <a:stretch>
                  <a:fillRect l="-1582" t="-8577"/>
                </a:stretch>
              </a:blipFill>
            </p:spPr>
            <p:txBody>
              <a:bodyPr/>
              <a:lstStyle/>
              <a:p>
                <a:r>
                  <a:rPr lang="en-US">
                    <a:noFill/>
                  </a:rPr>
                  <a:t> </a:t>
                </a:r>
              </a:p>
            </p:txBody>
          </p:sp>
        </mc:Fallback>
      </mc:AlternateContent>
    </p:spTree>
    <p:extLst>
      <p:ext uri="{BB962C8B-B14F-4D97-AF65-F5344CB8AC3E}">
        <p14:creationId xmlns:p14="http://schemas.microsoft.com/office/powerpoint/2010/main" val="260951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C319350-0411-48A4-A286-14616EDF3377}"/>
                  </a:ext>
                </a:extLst>
              </p:cNvPr>
              <p:cNvSpPr>
                <a:spLocks noGrp="1"/>
              </p:cNvSpPr>
              <p:nvPr>
                <p:ph type="title"/>
              </p:nvPr>
            </p:nvSpPr>
            <p:spPr>
              <a:xfrm>
                <a:off x="1484310" y="-81116"/>
                <a:ext cx="10018713" cy="710381"/>
              </a:xfrm>
            </p:spPr>
            <p:txBody>
              <a:bodyPr/>
              <a:lstStyle/>
              <a:p>
                <a:r>
                  <a:rPr lang="en-US" dirty="0"/>
                  <a:t>The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Distribution </a:t>
                </a:r>
              </a:p>
            </p:txBody>
          </p:sp>
        </mc:Choice>
        <mc:Fallback xmlns="">
          <p:sp>
            <p:nvSpPr>
              <p:cNvPr id="2" name="Title 1">
                <a:extLst>
                  <a:ext uri="{FF2B5EF4-FFF2-40B4-BE49-F238E27FC236}">
                    <a16:creationId xmlns:a16="http://schemas.microsoft.com/office/drawing/2014/main" id="{DC319350-0411-48A4-A286-14616EDF3377}"/>
                  </a:ext>
                </a:extLst>
              </p:cNvPr>
              <p:cNvSpPr>
                <a:spLocks noGrp="1" noRot="1" noChangeAspect="1" noMove="1" noResize="1" noEditPoints="1" noAdjustHandles="1" noChangeArrowheads="1" noChangeShapeType="1" noTextEdit="1"/>
              </p:cNvSpPr>
              <p:nvPr>
                <p:ph type="title"/>
              </p:nvPr>
            </p:nvSpPr>
            <p:spPr>
              <a:xfrm>
                <a:off x="1484310" y="-81116"/>
                <a:ext cx="10018713" cy="710381"/>
              </a:xfrm>
              <a:blipFill>
                <a:blip r:embed="rId2"/>
                <a:stretch>
                  <a:fillRect t="-14655" b="-37069"/>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B8DB84A3-073B-45E0-85D0-66FE5AEEE4A4}"/>
              </a:ext>
            </a:extLst>
          </p:cNvPr>
          <p:cNvPicPr>
            <a:picLocks noGrp="1" noChangeAspect="1"/>
          </p:cNvPicPr>
          <p:nvPr>
            <p:ph idx="1"/>
          </p:nvPr>
        </p:nvPicPr>
        <p:blipFill>
          <a:blip r:embed="rId3"/>
          <a:stretch>
            <a:fillRect/>
          </a:stretch>
        </p:blipFill>
        <p:spPr>
          <a:xfrm>
            <a:off x="2979174" y="1286174"/>
            <a:ext cx="6528620" cy="4436200"/>
          </a:xfrm>
        </p:spPr>
      </p:pic>
    </p:spTree>
    <p:extLst>
      <p:ext uri="{BB962C8B-B14F-4D97-AF65-F5344CB8AC3E}">
        <p14:creationId xmlns:p14="http://schemas.microsoft.com/office/powerpoint/2010/main" val="4249049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73C4-2ABF-4736-8C3E-78457146039A}"/>
              </a:ext>
            </a:extLst>
          </p:cNvPr>
          <p:cNvSpPr>
            <a:spLocks noGrp="1"/>
          </p:cNvSpPr>
          <p:nvPr>
            <p:ph type="title"/>
          </p:nvPr>
        </p:nvSpPr>
        <p:spPr>
          <a:xfrm>
            <a:off x="1376156" y="0"/>
            <a:ext cx="10018713" cy="612058"/>
          </a:xfrm>
        </p:spPr>
        <p:txBody>
          <a:bodyPr>
            <a:normAutofit fontScale="90000"/>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5AE76-D578-4018-9C1B-2953C8EEE63F}"/>
                  </a:ext>
                </a:extLst>
              </p:cNvPr>
              <p:cNvSpPr>
                <a:spLocks noGrp="1"/>
              </p:cNvSpPr>
              <p:nvPr>
                <p:ph idx="1"/>
              </p:nvPr>
            </p:nvSpPr>
            <p:spPr>
              <a:xfrm>
                <a:off x="1484310" y="612059"/>
                <a:ext cx="10018713" cy="6142702"/>
              </a:xfrm>
            </p:spPr>
            <p:txBody>
              <a:bodyPr>
                <a:normAutofit/>
              </a:bodyPr>
              <a:lstStyle/>
              <a:p>
                <a:r>
                  <a:rPr lang="en-US" sz="2000" dirty="0"/>
                  <a:t>Among 3,564 new recruits in the British Army, 2,801 were from England, 408 were from Scotland, 226 from Wales and 129 from Northern Ireland. Did the origin mix of the recruits match the general population?  The population of Britain is 63.2 million, 53.0 million in England, 5.3 million in Scotland, 3.1 million in Wales and 1.8 million in Northern Ireland. If the mix in the recruits matched the general population one would expect 2988 to be from England, 299 from Scotland, 176 from Wales and 101 from Northern Ireland. Are the differences between the frequencies in the Army recruits and the general population due to chance? </a:t>
                </a:r>
              </a:p>
              <a:p>
                <a:r>
                  <a:rPr lang="en-US" sz="2000" dirty="0"/>
                  <a:t>The test statistic is</a:t>
                </a:r>
              </a:p>
              <a:p>
                <a:pPr marL="0" indent="0" algn="ctr">
                  <a:buNone/>
                </a:pPr>
                <a:r>
                  <a:rPr lang="en-US" dirty="0"/>
                  <a:t>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𝜒</m:t>
                        </m:r>
                      </m:e>
                      <m:sup>
                        <m:r>
                          <a:rPr lang="en-US" sz="2000" i="1" smtClean="0">
                            <a:latin typeface="Cambria Math" panose="02040503050406030204" pitchFamily="18" charset="0"/>
                          </a:rPr>
                          <m:t>2</m:t>
                        </m:r>
                      </m:sup>
                    </m:sSup>
                    <m:r>
                      <a:rPr lang="en-US" sz="2000" i="1" smtClean="0">
                        <a:latin typeface="Cambria Math" panose="02040503050406030204" pitchFamily="18" charset="0"/>
                      </a:rPr>
                      <m:t>=</m:t>
                    </m:r>
                    <m:nary>
                      <m:naryPr>
                        <m:chr m:val="∑"/>
                        <m:ctrlPr>
                          <a:rPr lang="en-US" sz="2000" i="1" smtClean="0">
                            <a:latin typeface="Cambria Math" panose="02040503050406030204" pitchFamily="18" charset="0"/>
                          </a:rPr>
                        </m:ctrlPr>
                      </m:naryPr>
                      <m:sub>
                        <m:r>
                          <a:rPr lang="en-US" sz="2000" i="1" smtClean="0">
                            <a:latin typeface="Cambria Math" panose="02040503050406030204" pitchFamily="18" charset="0"/>
                          </a:rPr>
                          <m:t>𝑖</m:t>
                        </m:r>
                        <m:r>
                          <a:rPr lang="en-US" sz="2000" i="1" smtClean="0">
                            <a:latin typeface="Cambria Math" panose="02040503050406030204" pitchFamily="18" charset="0"/>
                          </a:rPr>
                          <m:t>=1</m:t>
                        </m:r>
                      </m:sub>
                      <m:sup>
                        <m:r>
                          <a:rPr lang="en-US" sz="2000" i="1" smtClean="0">
                            <a:latin typeface="Cambria Math" panose="02040503050406030204" pitchFamily="18" charset="0"/>
                          </a:rPr>
                          <m:t>4</m:t>
                        </m:r>
                      </m:sup>
                      <m:e>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𝑛</m:t>
                                        </m:r>
                                      </m:e>
                                      <m:sub>
                                        <m:r>
                                          <a:rPr lang="en-US" sz="2000" i="1" smtClean="0">
                                            <a:latin typeface="Cambria Math" panose="02040503050406030204" pitchFamily="18" charset="0"/>
                                          </a:rPr>
                                          <m:t>𝑖</m:t>
                                        </m:r>
                                      </m:sub>
                                    </m:sSub>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𝐸</m:t>
                                        </m:r>
                                      </m:e>
                                      <m:sub>
                                        <m:r>
                                          <a:rPr lang="en-US" sz="2000" i="1" smtClean="0">
                                            <a:latin typeface="Cambria Math" panose="02040503050406030204" pitchFamily="18" charset="0"/>
                                          </a:rPr>
                                          <m:t>𝑖</m:t>
                                        </m:r>
                                      </m:sub>
                                    </m:sSub>
                                  </m:e>
                                </m:d>
                              </m:e>
                              <m:sup>
                                <m:r>
                                  <a:rPr lang="en-US" sz="2000" i="1" smtClean="0">
                                    <a:latin typeface="Cambria Math" panose="02040503050406030204" pitchFamily="18" charset="0"/>
                                  </a:rPr>
                                  <m:t>2</m:t>
                                </m:r>
                              </m:sup>
                            </m:sSup>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𝐸</m:t>
                                </m:r>
                              </m:e>
                              <m:sub>
                                <m:r>
                                  <a:rPr lang="en-US" sz="2000" i="1" smtClean="0">
                                    <a:latin typeface="Cambria Math" panose="02040503050406030204" pitchFamily="18" charset="0"/>
                                  </a:rPr>
                                  <m:t>𝑖</m:t>
                                </m:r>
                              </m:sub>
                            </m:sSub>
                          </m:den>
                        </m:f>
                      </m:e>
                    </m:nary>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2801−2988</m:t>
                                </m:r>
                              </m:e>
                            </m:d>
                          </m:e>
                          <m:sup>
                            <m:r>
                              <a:rPr lang="en-US" sz="2000" i="1" smtClean="0">
                                <a:latin typeface="Cambria Math" panose="02040503050406030204" pitchFamily="18" charset="0"/>
                              </a:rPr>
                              <m:t>2</m:t>
                            </m:r>
                          </m:sup>
                        </m:sSup>
                      </m:num>
                      <m:den>
                        <m:r>
                          <a:rPr lang="en-US" sz="2000" i="1" smtClean="0">
                            <a:latin typeface="Cambria Math" panose="02040503050406030204" pitchFamily="18" charset="0"/>
                          </a:rPr>
                          <m:t>2988</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408−299</m:t>
                                </m:r>
                              </m:e>
                            </m:d>
                          </m:e>
                          <m:sup>
                            <m:r>
                              <a:rPr lang="en-US" sz="2000" i="1" smtClean="0">
                                <a:latin typeface="Cambria Math" panose="02040503050406030204" pitchFamily="18" charset="0"/>
                              </a:rPr>
                              <m:t>2</m:t>
                            </m:r>
                          </m:sup>
                        </m:sSup>
                      </m:num>
                      <m:den>
                        <m:r>
                          <a:rPr lang="en-US" sz="2000" i="1" smtClean="0">
                            <a:latin typeface="Cambria Math" panose="02040503050406030204" pitchFamily="18" charset="0"/>
                          </a:rPr>
                          <m:t>299</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226−176</m:t>
                                </m:r>
                              </m:e>
                            </m:d>
                          </m:e>
                          <m:sup>
                            <m:r>
                              <a:rPr lang="en-US" sz="2000" i="1" smtClean="0">
                                <a:latin typeface="Cambria Math" panose="02040503050406030204" pitchFamily="18" charset="0"/>
                              </a:rPr>
                              <m:t>2</m:t>
                            </m:r>
                          </m:sup>
                        </m:sSup>
                      </m:num>
                      <m:den>
                        <m:r>
                          <a:rPr lang="en-US" sz="2000" i="1" smtClean="0">
                            <a:latin typeface="Cambria Math" panose="02040503050406030204" pitchFamily="18" charset="0"/>
                          </a:rPr>
                          <m:t>176</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129−101</m:t>
                                </m:r>
                              </m:e>
                            </m:d>
                          </m:e>
                          <m:sup>
                            <m:r>
                              <a:rPr lang="en-US" sz="2000" i="1" smtClean="0">
                                <a:latin typeface="Cambria Math" panose="02040503050406030204" pitchFamily="18" charset="0"/>
                              </a:rPr>
                              <m:t>2</m:t>
                            </m:r>
                          </m:sup>
                        </m:sSup>
                      </m:num>
                      <m:den>
                        <m:r>
                          <a:rPr lang="en-US" sz="2000" i="1" smtClean="0">
                            <a:latin typeface="Cambria Math" panose="02040503050406030204" pitchFamily="18" charset="0"/>
                          </a:rPr>
                          <m:t>101</m:t>
                        </m:r>
                      </m:den>
                    </m:f>
                  </m:oMath>
                </a14:m>
                <a:endParaRPr lang="en-US" sz="2000" dirty="0"/>
              </a:p>
              <a:p>
                <a:pPr marL="0" indent="0" algn="ctr">
                  <a:buNone/>
                </a:pPr>
                <a:r>
                  <a:rPr lang="en-US" sz="1600" dirty="0"/>
                  <a:t>             </a:t>
                </a:r>
                <a14:m>
                  <m:oMath xmlns:m="http://schemas.openxmlformats.org/officeDocument/2006/math">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34969</m:t>
                        </m:r>
                      </m:num>
                      <m:den>
                        <m:r>
                          <a:rPr lang="en-US" sz="2000" i="1" smtClean="0">
                            <a:latin typeface="Cambria Math" panose="02040503050406030204" pitchFamily="18" charset="0"/>
                          </a:rPr>
                          <m:t>2988</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11881</m:t>
                        </m:r>
                      </m:num>
                      <m:den>
                        <m:r>
                          <a:rPr lang="en-US" sz="2000" i="1" smtClean="0">
                            <a:latin typeface="Cambria Math" panose="02040503050406030204" pitchFamily="18" charset="0"/>
                          </a:rPr>
                          <m:t>299</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2500</m:t>
                        </m:r>
                      </m:num>
                      <m:den>
                        <m:r>
                          <a:rPr lang="en-US" sz="2000" i="1" smtClean="0">
                            <a:latin typeface="Cambria Math" panose="02040503050406030204" pitchFamily="18" charset="0"/>
                          </a:rPr>
                          <m:t>176</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784</m:t>
                        </m:r>
                      </m:num>
                      <m:den>
                        <m:r>
                          <a:rPr lang="en-US" sz="2000" i="1" smtClean="0">
                            <a:latin typeface="Cambria Math" panose="02040503050406030204" pitchFamily="18" charset="0"/>
                          </a:rPr>
                          <m:t>101</m:t>
                        </m:r>
                      </m:den>
                    </m:f>
                    <m:r>
                      <a:rPr lang="en-US" sz="2000" i="1" smtClean="0">
                        <a:latin typeface="Cambria Math" panose="02040503050406030204" pitchFamily="18" charset="0"/>
                      </a:rPr>
                      <m:t>=73.39</m:t>
                    </m:r>
                  </m:oMath>
                </a14:m>
                <a:endParaRPr lang="en-US" sz="2000" dirty="0"/>
              </a:p>
              <a:p>
                <a:pPr>
                  <a:buFont typeface="Arial" panose="020B0604020202020204" pitchFamily="34" charset="0"/>
                  <a:buChar char="•"/>
                </a:pPr>
                <a:r>
                  <a:rPr lang="en-US" sz="2000" dirty="0"/>
                  <a:t>From a table at the end of  the textbook, we can see that the critical value for </a:t>
                </a:r>
                <a14:m>
                  <m:oMath xmlns:m="http://schemas.openxmlformats.org/officeDocument/2006/math">
                    <m:r>
                      <a:rPr lang="en-US" sz="2000" i="1">
                        <a:latin typeface="Cambria Math" panose="02040503050406030204" pitchFamily="18" charset="0"/>
                      </a:rPr>
                      <m:t>𝛼</m:t>
                    </m:r>
                    <m:r>
                      <a:rPr lang="en-US" sz="2000" i="1">
                        <a:latin typeface="Cambria Math" panose="02040503050406030204" pitchFamily="18" charset="0"/>
                      </a:rPr>
                      <m:t>= 0.005</m:t>
                    </m:r>
                  </m:oMath>
                </a14:m>
                <a:r>
                  <a:rPr lang="en-US" sz="2000" dirty="0"/>
                  <a:t> $ in the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𝜒</m:t>
                        </m:r>
                      </m:e>
                      <m:sup>
                        <m:r>
                          <a:rPr lang="en-US" sz="2000" i="1">
                            <a:latin typeface="Cambria Math" panose="02040503050406030204" pitchFamily="18" charset="0"/>
                          </a:rPr>
                          <m:t>2</m:t>
                        </m:r>
                      </m:sup>
                    </m:sSup>
                    <m:r>
                      <a:rPr lang="en-US" sz="2000" i="1">
                        <a:latin typeface="Cambria Math" panose="02040503050406030204" pitchFamily="18" charset="0"/>
                      </a:rPr>
                      <m:t> </m:t>
                    </m:r>
                  </m:oMath>
                </a14:m>
                <a:r>
                  <a:rPr lang="en-US" sz="2000" dirty="0"/>
                  <a:t>  distribution with 3 degrees of freedom is 12.838. In consequence we have to conclude that the mix among recruits does not match the general population. </a:t>
                </a:r>
              </a:p>
            </p:txBody>
          </p:sp>
        </mc:Choice>
        <mc:Fallback xmlns="">
          <p:sp>
            <p:nvSpPr>
              <p:cNvPr id="3" name="Content Placeholder 2">
                <a:extLst>
                  <a:ext uri="{FF2B5EF4-FFF2-40B4-BE49-F238E27FC236}">
                    <a16:creationId xmlns:a16="http://schemas.microsoft.com/office/drawing/2014/main" id="{9D95AE76-D578-4018-9C1B-2953C8EEE63F}"/>
                  </a:ext>
                </a:extLst>
              </p:cNvPr>
              <p:cNvSpPr>
                <a:spLocks noGrp="1" noRot="1" noChangeAspect="1" noMove="1" noResize="1" noEditPoints="1" noAdjustHandles="1" noChangeArrowheads="1" noChangeShapeType="1" noTextEdit="1"/>
              </p:cNvSpPr>
              <p:nvPr>
                <p:ph idx="1"/>
              </p:nvPr>
            </p:nvSpPr>
            <p:spPr>
              <a:xfrm>
                <a:off x="1484310" y="612059"/>
                <a:ext cx="10018713" cy="6142702"/>
              </a:xfrm>
              <a:blipFill>
                <a:blip r:embed="rId2"/>
                <a:stretch>
                  <a:fillRect l="-1156" r="-852"/>
                </a:stretch>
              </a:blipFill>
            </p:spPr>
            <p:txBody>
              <a:bodyPr/>
              <a:lstStyle/>
              <a:p>
                <a:r>
                  <a:rPr lang="en-US">
                    <a:noFill/>
                  </a:rPr>
                  <a:t> </a:t>
                </a:r>
              </a:p>
            </p:txBody>
          </p:sp>
        </mc:Fallback>
      </mc:AlternateContent>
    </p:spTree>
    <p:extLst>
      <p:ext uri="{BB962C8B-B14F-4D97-AF65-F5344CB8AC3E}">
        <p14:creationId xmlns:p14="http://schemas.microsoft.com/office/powerpoint/2010/main" val="277373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CB9A-E8BA-4649-B09F-3992C294A51B}"/>
              </a:ext>
            </a:extLst>
          </p:cNvPr>
          <p:cNvSpPr>
            <a:spLocks noGrp="1"/>
          </p:cNvSpPr>
          <p:nvPr>
            <p:ph type="title"/>
          </p:nvPr>
        </p:nvSpPr>
        <p:spPr>
          <a:xfrm>
            <a:off x="1484311" y="1"/>
            <a:ext cx="10018713" cy="757084"/>
          </a:xfrm>
        </p:spPr>
        <p:txBody>
          <a:bodyPr>
            <a:normAutofit/>
          </a:bodyPr>
          <a:lstStyle/>
          <a:p>
            <a:r>
              <a:rPr lang="en-US" sz="2800" dirty="0"/>
              <a:t>Deriving the Reference Distribution (Can be skipped)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24D97-46DE-4DF6-8DA2-3C62D4CB5AFD}"/>
                  </a:ext>
                </a:extLst>
              </p:cNvPr>
              <p:cNvSpPr>
                <a:spLocks noGrp="1"/>
              </p:cNvSpPr>
              <p:nvPr>
                <p:ph idx="1"/>
              </p:nvPr>
            </p:nvSpPr>
            <p:spPr>
              <a:xfrm>
                <a:off x="1602297" y="1012724"/>
                <a:ext cx="10018713" cy="5928850"/>
              </a:xfrm>
            </p:spPr>
            <p:txBody>
              <a:bodyPr>
                <a:normAutofit fontScale="77500" lnSpcReduction="20000"/>
              </a:bodyPr>
              <a:lstStyle/>
              <a:p>
                <a:r>
                  <a:rPr lang="en-US" dirty="0"/>
                  <a:t>To show that the test statistic defined earlier </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𝜒</m:t>
                        </m:r>
                      </m:e>
                      <m:sup>
                        <m:r>
                          <a:rPr lang="en-US" sz="2400" i="1" smtClean="0">
                            <a:latin typeface="Cambria Math" panose="02040503050406030204" pitchFamily="18" charset="0"/>
                          </a:rPr>
                          <m:t>2</m:t>
                        </m:r>
                      </m:sup>
                    </m:sSup>
                    <m:r>
                      <a:rPr lang="en-US" sz="2400" i="1" smtClean="0">
                        <a:latin typeface="Cambria Math" panose="02040503050406030204" pitchFamily="18" charset="0"/>
                      </a:rPr>
                      <m:t>=</m:t>
                    </m:r>
                    <m:nary>
                      <m:naryPr>
                        <m:chr m:val="∑"/>
                        <m:subHide m:val="on"/>
                        <m:supHide m:val="on"/>
                        <m:ctrlPr>
                          <a:rPr lang="en-US" sz="2400" i="1" smtClean="0">
                            <a:latin typeface="Cambria Math" panose="02040503050406030204" pitchFamily="18" charset="0"/>
                          </a:rPr>
                        </m:ctrlPr>
                      </m:naryPr>
                      <m:sub/>
                      <m:sup/>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𝑛</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𝐸</m:t>
                                        </m:r>
                                      </m:e>
                                      <m:sub>
                                        <m:r>
                                          <a:rPr lang="en-US" sz="2400" i="1" smtClean="0">
                                            <a:latin typeface="Cambria Math" panose="02040503050406030204" pitchFamily="18" charset="0"/>
                                          </a:rPr>
                                          <m:t>𝑖</m:t>
                                        </m:r>
                                      </m:sub>
                                    </m:sSub>
                                  </m:e>
                                </m:d>
                              </m:e>
                              <m:sup>
                                <m:r>
                                  <a:rPr lang="en-US" sz="2400" i="1" smtClean="0">
                                    <a:latin typeface="Cambria Math" panose="02040503050406030204" pitchFamily="18" charset="0"/>
                                  </a:rPr>
                                  <m:t>2</m:t>
                                </m:r>
                              </m:sup>
                            </m:sSup>
                          </m:num>
                          <m:den>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𝐸</m:t>
                                </m:r>
                              </m:e>
                              <m:sub>
                                <m:r>
                                  <a:rPr lang="en-US" sz="2400" i="1" smtClean="0">
                                    <a:latin typeface="Cambria Math" panose="02040503050406030204" pitchFamily="18" charset="0"/>
                                  </a:rPr>
                                  <m:t>𝑖</m:t>
                                </m:r>
                              </m:sub>
                            </m:sSub>
                          </m:den>
                        </m:f>
                      </m:e>
                    </m:nary>
                  </m:oMath>
                </a14:m>
                <a:r>
                  <a:rPr lang="en-US" dirty="0"/>
                  <a:t>has an approximately</a:t>
                </a:r>
                <a:r>
                  <a:rPr lang="it-IT" dirty="0"/>
                  <a:t> </a:t>
                </a:r>
                <a14:m>
                  <m:oMath xmlns:m="http://schemas.openxmlformats.org/officeDocument/2006/math">
                    <m:sSubSup>
                      <m:sSubSupPr>
                        <m:ctrlPr>
                          <a:rPr lang="it-IT" i="1" dirty="0">
                            <a:latin typeface="Cambria Math" panose="02040503050406030204" pitchFamily="18" charset="0"/>
                          </a:rPr>
                        </m:ctrlPr>
                      </m:sSubSupPr>
                      <m:e>
                        <m:r>
                          <a:rPr lang="it-IT" i="1" dirty="0">
                            <a:latin typeface="Cambria Math" panose="02040503050406030204" pitchFamily="18" charset="0"/>
                          </a:rPr>
                          <m:t>𝜒</m:t>
                        </m:r>
                      </m:e>
                      <m:sub>
                        <m:r>
                          <a:rPr lang="it-IT" i="1" dirty="0">
                            <a:latin typeface="Cambria Math" panose="02040503050406030204" pitchFamily="18" charset="0"/>
                          </a:rPr>
                          <m:t>𝑘</m:t>
                        </m:r>
                      </m:sub>
                      <m:sup>
                        <m:r>
                          <a:rPr lang="it-IT" i="1" dirty="0">
                            <a:latin typeface="Cambria Math" panose="02040503050406030204" pitchFamily="18" charset="0"/>
                          </a:rPr>
                          <m:t>2</m:t>
                        </m:r>
                      </m:sup>
                    </m:sSubSup>
                  </m:oMath>
                </a14:m>
                <a:r>
                  <a:rPr lang="en-US" dirty="0"/>
                  <a:t>  distribution, Karl Pearson argued as follows: De </a:t>
                </a:r>
                <a:r>
                  <a:rPr lang="en-US" dirty="0" err="1"/>
                  <a:t>Moivre</a:t>
                </a:r>
                <a:r>
                  <a:rPr lang="en-US" dirty="0"/>
                  <a:t> and Laplace established that a binomial distribution could be approximated by a normal distribution. Specifically, they showed the asymptotic normality of the random variable </a:t>
                </a:r>
              </a:p>
              <a:p>
                <a:pPr marL="0" indent="0" algn="ctr">
                  <a:buNone/>
                </a:pP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𝑚</m:t>
                        </m:r>
                        <m:r>
                          <a:rPr lang="en-US" i="1" smtClean="0">
                            <a:latin typeface="Cambria Math" panose="02040503050406030204" pitchFamily="18" charset="0"/>
                          </a:rPr>
                          <m:t>−</m:t>
                        </m:r>
                        <m:r>
                          <a:rPr lang="en-US" i="1" smtClean="0">
                            <a:latin typeface="Cambria Math" panose="02040503050406030204" pitchFamily="18" charset="0"/>
                          </a:rPr>
                          <m:t>𝑁𝑝</m:t>
                        </m:r>
                      </m:num>
                      <m:den>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𝑁𝑝𝑞</m:t>
                            </m:r>
                          </m:e>
                        </m:rad>
                      </m:den>
                    </m:f>
                    <m:r>
                      <a:rPr lang="en-US" i="1" smtClean="0">
                        <a:latin typeface="Cambria Math" panose="02040503050406030204" pitchFamily="18" charset="0"/>
                      </a:rPr>
                      <m:t> </m:t>
                    </m:r>
                  </m:oMath>
                </a14:m>
                <a:r>
                  <a:rPr lang="en-US" dirty="0"/>
                  <a:t>	</a:t>
                </a:r>
              </a:p>
              <a:p>
                <a:pPr marL="0" indent="0">
                  <a:buNone/>
                </a:pPr>
                <a:r>
                  <a:rPr lang="en-US" dirty="0"/>
                  <a:t>         where N is the number of trials, p is the probability of success in each trial and $m$ is the number of successes observed in the N trials.</a:t>
                </a:r>
              </a:p>
              <a:p>
                <a:r>
                  <a:rPr lang="en-US" dirty="0"/>
                  <a:t>Obviously, the square of this variable, </a:t>
                </a:r>
                <a14:m>
                  <m:oMath xmlns:m="http://schemas.openxmlformats.org/officeDocument/2006/math">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𝑁𝑝</m:t>
                                </m:r>
                              </m:e>
                            </m:d>
                          </m:e>
                          <m:sup>
                            <m:r>
                              <a:rPr lang="en-US" i="1" dirty="0">
                                <a:latin typeface="Cambria Math" panose="02040503050406030204" pitchFamily="18" charset="0"/>
                              </a:rPr>
                              <m:t>2</m:t>
                            </m:r>
                          </m:sup>
                        </m:sSup>
                      </m:num>
                      <m:den>
                        <m:r>
                          <a:rPr lang="en-US" i="1" dirty="0">
                            <a:latin typeface="Cambria Math" panose="02040503050406030204" pitchFamily="18" charset="0"/>
                          </a:rPr>
                          <m:t>𝑁𝑝𝑞</m:t>
                        </m:r>
                      </m:den>
                    </m:f>
                  </m:oMath>
                </a14:m>
                <a:r>
                  <a:rPr lang="en-US" dirty="0"/>
                  <a:t>    is </a:t>
                </a:r>
                <a14:m>
                  <m:oMath xmlns:m="http://schemas.openxmlformats.org/officeDocument/2006/math">
                    <m:sSubSup>
                      <m:sSubSupPr>
                        <m:ctrlPr>
                          <a:rPr lang="it-IT" i="1" dirty="0">
                            <a:latin typeface="Cambria Math" panose="02040503050406030204" pitchFamily="18" charset="0"/>
                          </a:rPr>
                        </m:ctrlPr>
                      </m:sSubSupPr>
                      <m:e>
                        <m:r>
                          <a:rPr lang="it-IT" i="1" dirty="0">
                            <a:latin typeface="Cambria Math" panose="02040503050406030204" pitchFamily="18" charset="0"/>
                          </a:rPr>
                          <m:t>𝜒</m:t>
                        </m:r>
                      </m:e>
                      <m:sub>
                        <m:r>
                          <a:rPr lang="en-US" b="0" i="1" dirty="0" smtClean="0">
                            <a:latin typeface="Cambria Math" panose="02040503050406030204" pitchFamily="18" charset="0"/>
                          </a:rPr>
                          <m:t>1</m:t>
                        </m:r>
                      </m:sub>
                      <m:sup>
                        <m:r>
                          <a:rPr lang="it-IT" i="1" dirty="0">
                            <a:latin typeface="Cambria Math" panose="02040503050406030204" pitchFamily="18" charset="0"/>
                          </a:rPr>
                          <m:t>2</m:t>
                        </m:r>
                      </m:sup>
                    </m:sSubSup>
                  </m:oMath>
                </a14:m>
                <a:r>
                  <a:rPr lang="en-US" dirty="0"/>
                  <a:t>	</a:t>
                </a:r>
              </a:p>
              <a:p>
                <a:pPr marL="0" indent="0">
                  <a:buNone/>
                </a:pPr>
                <a:r>
                  <a:rPr lang="en-US" dirty="0"/>
                  <a:t>        which can be re-written as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𝜒</m:t>
                        </m:r>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𝑁𝑝</m:t>
                                </m:r>
                              </m:e>
                            </m:d>
                          </m:e>
                          <m:sup>
                            <m:r>
                              <a:rPr lang="en-US" i="1" dirty="0" smtClean="0">
                                <a:latin typeface="Cambria Math" panose="02040503050406030204" pitchFamily="18" charset="0"/>
                              </a:rPr>
                              <m:t>2</m:t>
                            </m:r>
                          </m:sup>
                        </m:sSup>
                      </m:num>
                      <m:den>
                        <m:r>
                          <a:rPr lang="en-US" i="1" dirty="0" smtClean="0">
                            <a:latin typeface="Cambria Math" panose="02040503050406030204" pitchFamily="18" charset="0"/>
                          </a:rPr>
                          <m:t>𝑁𝑝</m:t>
                        </m:r>
                      </m:den>
                    </m:f>
                  </m:oMath>
                </a14:m>
                <a:endParaRPr lang="en-US" dirty="0"/>
              </a:p>
              <a:p>
                <a:r>
                  <a:rPr lang="en-US" dirty="0"/>
                  <a:t>Using  N=N p + N(1-p),    N=m+(N-m), and  q=1-p we have </a:t>
                </a:r>
              </a:p>
              <a:p>
                <a:pPr marL="0" indent="0">
                  <a:buNone/>
                </a:pPr>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𝜒</m:t>
                        </m:r>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𝑁𝑞</m:t>
                                </m:r>
                              </m:e>
                            </m:d>
                          </m:e>
                          <m:sup>
                            <m:r>
                              <a:rPr lang="en-US" i="1" dirty="0" smtClean="0">
                                <a:latin typeface="Cambria Math" panose="02040503050406030204" pitchFamily="18" charset="0"/>
                              </a:rPr>
                              <m:t>2</m:t>
                            </m:r>
                          </m:sup>
                        </m:sSup>
                      </m:num>
                      <m:den>
                        <m:r>
                          <a:rPr lang="en-US" i="1" dirty="0" smtClean="0">
                            <a:latin typeface="Cambria Math" panose="02040503050406030204" pitchFamily="18" charset="0"/>
                          </a:rPr>
                          <m:t>𝑁𝑞</m:t>
                        </m:r>
                      </m:den>
                    </m:f>
                  </m:oMath>
                </a14:m>
                <a:endParaRPr lang="en-US" dirty="0"/>
              </a:p>
              <a:p>
                <a:r>
                  <a:rPr lang="en-US" dirty="0"/>
                  <a:t>and </a:t>
                </a:r>
              </a:p>
              <a:p>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𝜒</m:t>
                        </m:r>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𝑁𝑝</m:t>
                                </m:r>
                              </m:e>
                            </m:d>
                          </m:e>
                          <m:sup>
                            <m:r>
                              <a:rPr lang="en-US" i="1" dirty="0" smtClean="0">
                                <a:latin typeface="Cambria Math" panose="02040503050406030204" pitchFamily="18" charset="0"/>
                              </a:rPr>
                              <m:t>2</m:t>
                            </m:r>
                          </m:sup>
                        </m:sSup>
                      </m:num>
                      <m:den>
                        <m:r>
                          <a:rPr lang="en-US" i="1" dirty="0" smtClean="0">
                            <a:latin typeface="Cambria Math" panose="02040503050406030204" pitchFamily="18" charset="0"/>
                          </a:rPr>
                          <m:t>𝑁𝑝</m:t>
                        </m:r>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𝑁𝑞</m:t>
                                </m:r>
                              </m:e>
                            </m:d>
                          </m:e>
                          <m:sup>
                            <m:r>
                              <a:rPr lang="en-US" i="1" dirty="0" smtClean="0">
                                <a:latin typeface="Cambria Math" panose="02040503050406030204" pitchFamily="18" charset="0"/>
                              </a:rPr>
                              <m:t>2</m:t>
                            </m:r>
                          </m:sup>
                        </m:sSup>
                      </m:num>
                      <m:den>
                        <m:r>
                          <a:rPr lang="en-US" i="1" dirty="0" smtClean="0">
                            <a:latin typeface="Cambria Math" panose="02040503050406030204" pitchFamily="18" charset="0"/>
                          </a:rPr>
                          <m:t>𝑁𝑞</m:t>
                        </m:r>
                      </m:den>
                    </m:f>
                    <m:r>
                      <a:rPr lang="en-US" i="1" dirty="0" smtClean="0">
                        <a:latin typeface="Cambria Math" panose="02040503050406030204" pitchFamily="18" charset="0"/>
                      </a:rPr>
                      <m:t> </m:t>
                    </m:r>
                    <m:r>
                      <a:rPr lang="en-US" b="0" i="1" dirty="0" smtClean="0">
                        <a:latin typeface="Cambria Math" panose="02040503050406030204" pitchFamily="18" charset="0"/>
                      </a:rPr>
                      <m:t> </m:t>
                    </m:r>
                  </m:oMath>
                </a14:m>
                <a:r>
                  <a:rPr lang="en-US" dirty="0"/>
                  <a:t>   which proves the case </a:t>
                </a:r>
                <a:r>
                  <a:rPr lang="en-US" i="1" dirty="0"/>
                  <a:t>k=2</a:t>
                </a:r>
                <a:r>
                  <a:rPr lang="en-US" dirty="0"/>
                  <a:t>. </a:t>
                </a:r>
              </a:p>
              <a:p>
                <a:r>
                  <a:rPr lang="en-US" dirty="0"/>
                  <a:t>The extension to the general case (when k&gt;2) is straightforward albeit very tedious.  </a:t>
                </a:r>
              </a:p>
              <a:p>
                <a:endParaRPr lang="en-US" dirty="0"/>
              </a:p>
            </p:txBody>
          </p:sp>
        </mc:Choice>
        <mc:Fallback xmlns="">
          <p:sp>
            <p:nvSpPr>
              <p:cNvPr id="3" name="Content Placeholder 2">
                <a:extLst>
                  <a:ext uri="{FF2B5EF4-FFF2-40B4-BE49-F238E27FC236}">
                    <a16:creationId xmlns:a16="http://schemas.microsoft.com/office/drawing/2014/main" id="{0FF24D97-46DE-4DF6-8DA2-3C62D4CB5AFD}"/>
                  </a:ext>
                </a:extLst>
              </p:cNvPr>
              <p:cNvSpPr>
                <a:spLocks noGrp="1" noRot="1" noChangeAspect="1" noMove="1" noResize="1" noEditPoints="1" noAdjustHandles="1" noChangeArrowheads="1" noChangeShapeType="1" noTextEdit="1"/>
              </p:cNvSpPr>
              <p:nvPr>
                <p:ph idx="1"/>
              </p:nvPr>
            </p:nvSpPr>
            <p:spPr>
              <a:xfrm>
                <a:off x="1602297" y="1012724"/>
                <a:ext cx="10018713" cy="5928850"/>
              </a:xfrm>
              <a:blipFill>
                <a:blip r:embed="rId2"/>
                <a:stretch>
                  <a:fillRect l="-1096" t="-2775"/>
                </a:stretch>
              </a:blipFill>
            </p:spPr>
            <p:txBody>
              <a:bodyPr/>
              <a:lstStyle/>
              <a:p>
                <a:r>
                  <a:rPr lang="en-US">
                    <a:noFill/>
                  </a:rPr>
                  <a:t> </a:t>
                </a:r>
              </a:p>
            </p:txBody>
          </p:sp>
        </mc:Fallback>
      </mc:AlternateContent>
    </p:spTree>
    <p:extLst>
      <p:ext uri="{BB962C8B-B14F-4D97-AF65-F5344CB8AC3E}">
        <p14:creationId xmlns:p14="http://schemas.microsoft.com/office/powerpoint/2010/main" val="35684844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8042-1AB2-4582-A602-E240A65F2141}"/>
              </a:ext>
            </a:extLst>
          </p:cNvPr>
          <p:cNvSpPr>
            <a:spLocks noGrp="1"/>
          </p:cNvSpPr>
          <p:nvPr>
            <p:ph type="title"/>
          </p:nvPr>
        </p:nvSpPr>
        <p:spPr>
          <a:xfrm>
            <a:off x="1385988" y="0"/>
            <a:ext cx="10018713" cy="816077"/>
          </a:xfrm>
        </p:spPr>
        <p:txBody>
          <a:bodyPr>
            <a:normAutofit fontScale="90000"/>
          </a:bodyPr>
          <a:lstStyle/>
          <a:p>
            <a:r>
              <a:rPr lang="en-US" dirty="0"/>
              <a:t>Contingency Tables and Measures of Association</a:t>
            </a:r>
          </a:p>
        </p:txBody>
      </p:sp>
      <p:sp>
        <p:nvSpPr>
          <p:cNvPr id="3" name="Content Placeholder 2">
            <a:extLst>
              <a:ext uri="{FF2B5EF4-FFF2-40B4-BE49-F238E27FC236}">
                <a16:creationId xmlns:a16="http://schemas.microsoft.com/office/drawing/2014/main" id="{E93E7F07-C36A-4E40-AC3E-B514A73B39F0}"/>
              </a:ext>
            </a:extLst>
          </p:cNvPr>
          <p:cNvSpPr>
            <a:spLocks noGrp="1"/>
          </p:cNvSpPr>
          <p:nvPr>
            <p:ph idx="1"/>
          </p:nvPr>
        </p:nvSpPr>
        <p:spPr>
          <a:xfrm>
            <a:off x="1385987" y="169605"/>
            <a:ext cx="10018713" cy="5169311"/>
          </a:xfrm>
        </p:spPr>
        <p:txBody>
          <a:bodyPr/>
          <a:lstStyle/>
          <a:p>
            <a:r>
              <a:rPr lang="en-US" b="1" dirty="0"/>
              <a:t>Contingency tables </a:t>
            </a:r>
            <a:r>
              <a:rPr lang="en-US" dirty="0"/>
              <a:t>display the two-way (or much less frequently, the multivariate) frequency distribution of the variables of interest.</a:t>
            </a:r>
          </a:p>
          <a:p>
            <a:r>
              <a:rPr lang="en-US" b="1" dirty="0"/>
              <a:t>Example</a:t>
            </a:r>
            <a:r>
              <a:rPr lang="en-US" dirty="0"/>
              <a:t> - In a paper published in 1987, using data collected in a large (3891 subjects) prospective study conducted in the Yale-New Haven Hospital between 1980 and 1982, investigators looked at the consumption of caffeine and marital status of antenatal patients. The data is summarized in the table below.</a:t>
            </a:r>
          </a:p>
          <a:p>
            <a:pPr marL="0" indent="0" algn="ctr">
              <a:buNone/>
            </a:pPr>
            <a:r>
              <a:rPr lang="en-US" sz="1800" dirty="0"/>
              <a:t>Marital Status and Caffeine Consumption</a:t>
            </a:r>
          </a:p>
          <a:p>
            <a:endParaRPr lang="en-US" dirty="0"/>
          </a:p>
        </p:txBody>
      </p:sp>
      <p:pic>
        <p:nvPicPr>
          <p:cNvPr id="7" name="Picture 6" descr="Background pattern&#10;&#10;Description automatically generated">
            <a:extLst>
              <a:ext uri="{FF2B5EF4-FFF2-40B4-BE49-F238E27FC236}">
                <a16:creationId xmlns:a16="http://schemas.microsoft.com/office/drawing/2014/main" id="{F6C347AC-CCFC-4FA5-92A1-681701C18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930" y="4258607"/>
            <a:ext cx="6540916" cy="2160617"/>
          </a:xfrm>
          <a:prstGeom prst="rect">
            <a:avLst/>
          </a:prstGeom>
        </p:spPr>
      </p:pic>
    </p:spTree>
    <p:extLst>
      <p:ext uri="{BB962C8B-B14F-4D97-AF65-F5344CB8AC3E}">
        <p14:creationId xmlns:p14="http://schemas.microsoft.com/office/powerpoint/2010/main" val="1275575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10F5-771E-43BE-8906-B2DAC9BC95DB}"/>
              </a:ext>
            </a:extLst>
          </p:cNvPr>
          <p:cNvSpPr>
            <a:spLocks noGrp="1"/>
          </p:cNvSpPr>
          <p:nvPr>
            <p:ph type="title"/>
          </p:nvPr>
        </p:nvSpPr>
        <p:spPr>
          <a:xfrm>
            <a:off x="1405653" y="0"/>
            <a:ext cx="10018713" cy="730044"/>
          </a:xfrm>
        </p:spPr>
        <p:txBody>
          <a:bodyPr/>
          <a:lstStyle/>
          <a:p>
            <a:r>
              <a:rPr lang="en-US" dirty="0"/>
              <a:t>Questions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6A3EAE-E7FA-4AEC-97A1-668AAFA2B05A}"/>
                  </a:ext>
                </a:extLst>
              </p:cNvPr>
              <p:cNvSpPr>
                <a:spLocks noGrp="1"/>
              </p:cNvSpPr>
              <p:nvPr>
                <p:ph idx="1"/>
              </p:nvPr>
            </p:nvSpPr>
            <p:spPr>
              <a:xfrm>
                <a:off x="1405652" y="730044"/>
                <a:ext cx="10018713" cy="6044382"/>
              </a:xfrm>
            </p:spPr>
            <p:txBody>
              <a:bodyPr>
                <a:normAutofit/>
              </a:bodyPr>
              <a:lstStyle/>
              <a:p>
                <a:r>
                  <a:rPr lang="en-US" dirty="0"/>
                  <a:t>The first question is whether there is some association between marital status and caffeine consumption, or the variables are independent.. If there is no association between the variables, the proportions of caffeine consumption, None, Moderate, Average and Heavy should be approximately the same across the groups of Married, Divorced and Single women.</a:t>
                </a:r>
              </a:p>
              <a:p>
                <a:r>
                  <a:rPr lang="en-US" dirty="0"/>
                  <a:t>Let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b="0" i="1" dirty="0" smtClean="0">
                            <a:latin typeface="Cambria Math" panose="02040503050406030204" pitchFamily="18" charset="0"/>
                          </a:rPr>
                          <m:t>𝑖</m:t>
                        </m:r>
                        <m:r>
                          <a:rPr lang="en-US" i="1" dirty="0" smtClean="0">
                            <a:latin typeface="Cambria Math" panose="02040503050406030204" pitchFamily="18" charset="0"/>
                          </a:rPr>
                          <m:t>.</m:t>
                        </m:r>
                      </m:sub>
                    </m:sSub>
                  </m:oMath>
                </a14:m>
                <a:r>
                  <a:rPr lang="en-US" dirty="0"/>
                  <a:t>be the marginal total row frequency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m:t>
                        </m:r>
                        <m:r>
                          <a:rPr lang="en-US" i="1" dirty="0">
                            <a:latin typeface="Cambria Math" panose="02040503050406030204" pitchFamily="18" charset="0"/>
                          </a:rPr>
                          <m:t>𝑖</m:t>
                        </m:r>
                      </m:sub>
                    </m:sSub>
                  </m:oMath>
                </a14:m>
                <a:r>
                  <a:rPr lang="en-US" dirty="0"/>
                  <a:t>  be the marginal total column frequency: let n be the total number of subjects in the study. Under the hypothesis of independence, you would anticipate the number of individuals in each cell would be such that </a:t>
                </a:r>
              </a:p>
              <a:p>
                <a:pPr marL="0" indent="0" algn="ctr">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𝑖𝑗</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rPr>
                              <m:t>𝑛</m:t>
                            </m:r>
                          </m:e>
                          <m:sub>
                            <m:r>
                              <a:rPr lang="en-US" i="1" smtClean="0">
                                <a:latin typeface="Cambria Math" panose="02040503050406030204" pitchFamily="18" charset="0"/>
                              </a:rPr>
                              <m:t>𝑖</m:t>
                            </m:r>
                            <m:r>
                              <a:rPr lang="en-US" i="1" smtClean="0">
                                <a:latin typeface="Cambria Math" panose="02040503050406030204" pitchFamily="18" charset="0"/>
                              </a:rPr>
                              <m:t>.</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𝑛</m:t>
                            </m:r>
                          </m:e>
                          <m:sub>
                            <m:r>
                              <a:rPr lang="en-US" i="1" smtClean="0">
                                <a:latin typeface="Cambria Math" panose="02040503050406030204" pitchFamily="18" charset="0"/>
                              </a:rPr>
                              <m:t>.</m:t>
                            </m:r>
                            <m:r>
                              <a:rPr lang="en-US" i="1" smtClean="0">
                                <a:latin typeface="Cambria Math" panose="02040503050406030204" pitchFamily="18" charset="0"/>
                              </a:rPr>
                              <m:t>𝑖</m:t>
                            </m:r>
                          </m:sub>
                        </m:sSub>
                      </m:num>
                      <m:den>
                        <m:r>
                          <a:rPr lang="en-US" i="1" smtClean="0">
                            <a:latin typeface="Cambria Math" panose="02040503050406030204" pitchFamily="18" charset="0"/>
                          </a:rPr>
                          <m:t>𝑛</m:t>
                        </m:r>
                      </m:den>
                    </m:f>
                  </m:oMath>
                </a14:m>
                <a:endParaRPr lang="en-US" dirty="0"/>
              </a:p>
              <a:p>
                <a:r>
                  <a:rPr lang="en-US" dirty="0"/>
                  <a:t>Under the hypothesis of no association, you would expect that the numbers would be close to those in the table in the following slide. </a:t>
                </a:r>
              </a:p>
            </p:txBody>
          </p:sp>
        </mc:Choice>
        <mc:Fallback xmlns="">
          <p:sp>
            <p:nvSpPr>
              <p:cNvPr id="3" name="Content Placeholder 2">
                <a:extLst>
                  <a:ext uri="{FF2B5EF4-FFF2-40B4-BE49-F238E27FC236}">
                    <a16:creationId xmlns:a16="http://schemas.microsoft.com/office/drawing/2014/main" id="{2D6A3EAE-E7FA-4AEC-97A1-668AAFA2B05A}"/>
                  </a:ext>
                </a:extLst>
              </p:cNvPr>
              <p:cNvSpPr>
                <a:spLocks noGrp="1" noRot="1" noChangeAspect="1" noMove="1" noResize="1" noEditPoints="1" noAdjustHandles="1" noChangeArrowheads="1" noChangeShapeType="1" noTextEdit="1"/>
              </p:cNvSpPr>
              <p:nvPr>
                <p:ph idx="1"/>
              </p:nvPr>
            </p:nvSpPr>
            <p:spPr>
              <a:xfrm>
                <a:off x="1405652" y="730044"/>
                <a:ext cx="10018713" cy="6044382"/>
              </a:xfrm>
              <a:blipFill>
                <a:blip r:embed="rId2"/>
                <a:stretch>
                  <a:fillRect l="-1582" r="-548"/>
                </a:stretch>
              </a:blipFill>
            </p:spPr>
            <p:txBody>
              <a:bodyPr/>
              <a:lstStyle/>
              <a:p>
                <a:r>
                  <a:rPr lang="en-US">
                    <a:noFill/>
                  </a:rPr>
                  <a:t> </a:t>
                </a:r>
              </a:p>
            </p:txBody>
          </p:sp>
        </mc:Fallback>
      </mc:AlternateContent>
    </p:spTree>
    <p:extLst>
      <p:ext uri="{BB962C8B-B14F-4D97-AF65-F5344CB8AC3E}">
        <p14:creationId xmlns:p14="http://schemas.microsoft.com/office/powerpoint/2010/main" val="1642238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25B2-6079-4F2C-90D8-CCD53AE5E7ED}"/>
              </a:ext>
            </a:extLst>
          </p:cNvPr>
          <p:cNvSpPr>
            <a:spLocks noGrp="1"/>
          </p:cNvSpPr>
          <p:nvPr>
            <p:ph type="title"/>
          </p:nvPr>
        </p:nvSpPr>
        <p:spPr>
          <a:xfrm>
            <a:off x="1356491" y="-14748"/>
            <a:ext cx="10018713" cy="700548"/>
          </a:xfrm>
        </p:spPr>
        <p:txBody>
          <a:bodyPr>
            <a:normAutofit fontScale="90000"/>
          </a:bodyPr>
          <a:lstStyle/>
          <a:p>
            <a:r>
              <a:rPr lang="en-US" dirty="0"/>
              <a:t>The Null Hypothesis of Independence</a:t>
            </a:r>
          </a:p>
        </p:txBody>
      </p:sp>
      <p:pic>
        <p:nvPicPr>
          <p:cNvPr id="5" name="Content Placeholder 4" descr="Background pattern&#10;&#10;Description automatically generated with medium confidence">
            <a:extLst>
              <a:ext uri="{FF2B5EF4-FFF2-40B4-BE49-F238E27FC236}">
                <a16:creationId xmlns:a16="http://schemas.microsoft.com/office/drawing/2014/main" id="{BC842366-C27F-42EE-8BF1-7C1445539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5720" y="1531998"/>
            <a:ext cx="7372279" cy="2803400"/>
          </a:xfrm>
        </p:spPr>
      </p:pic>
      <p:sp>
        <p:nvSpPr>
          <p:cNvPr id="6" name="TextBox 5">
            <a:extLst>
              <a:ext uri="{FF2B5EF4-FFF2-40B4-BE49-F238E27FC236}">
                <a16:creationId xmlns:a16="http://schemas.microsoft.com/office/drawing/2014/main" id="{2B54F5F5-4E73-4E3C-B711-889D5CBC8E93}"/>
              </a:ext>
            </a:extLst>
          </p:cNvPr>
          <p:cNvSpPr txBox="1"/>
          <p:nvPr/>
        </p:nvSpPr>
        <p:spPr>
          <a:xfrm>
            <a:off x="3087328" y="924233"/>
            <a:ext cx="5801033" cy="369332"/>
          </a:xfrm>
          <a:prstGeom prst="rect">
            <a:avLst/>
          </a:prstGeom>
          <a:noFill/>
        </p:spPr>
        <p:txBody>
          <a:bodyPr wrap="square" rtlCol="0">
            <a:spAutoFit/>
          </a:bodyPr>
          <a:lstStyle/>
          <a:p>
            <a:r>
              <a:rPr lang="en-US" dirty="0"/>
              <a:t>Expected Frequencies under the Independence Assumption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D515F0-5B0D-404B-838B-17C846259013}"/>
                  </a:ext>
                </a:extLst>
              </p:cNvPr>
              <p:cNvSpPr txBox="1"/>
              <p:nvPr/>
            </p:nvSpPr>
            <p:spPr>
              <a:xfrm>
                <a:off x="2005780" y="4125673"/>
                <a:ext cx="8180439" cy="2003882"/>
              </a:xfrm>
              <a:prstGeom prst="rect">
                <a:avLst/>
              </a:prstGeom>
              <a:noFill/>
            </p:spPr>
            <p:txBody>
              <a:bodyPr wrap="square" rtlCol="0">
                <a:spAutoFit/>
              </a:bodyPr>
              <a:lstStyle/>
              <a:p>
                <a:r>
                  <a:rPr lang="en-US" dirty="0"/>
                  <a:t>The frequencies </a:t>
                </a:r>
                <a:r>
                  <a:rPr lang="en-US" b="1" dirty="0"/>
                  <a:t>observed</a:t>
                </a:r>
                <a:r>
                  <a:rPr lang="en-US" dirty="0"/>
                  <a:t> included in the table in the previous page are somewhat different from the </a:t>
                </a:r>
                <a:r>
                  <a:rPr lang="en-US" b="1" dirty="0"/>
                  <a:t>expected</a:t>
                </a:r>
                <a:r>
                  <a:rPr lang="en-US" dirty="0"/>
                  <a:t> frequencies in the table above. Are those difference the result of chance fluctuations or are they the result of a significant association. To check this hypothesis, we again use the Pearson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test statistic:</a:t>
                </a: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𝜒</m:t>
                          </m:r>
                        </m:e>
                        <m:sup>
                          <m:r>
                            <a:rPr lang="en-US" i="1" smtClean="0">
                              <a:latin typeface="Cambria Math" panose="02040503050406030204" pitchFamily="18" charset="0"/>
                            </a:rPr>
                            <m:t>2</m:t>
                          </m:r>
                        </m:sup>
                      </m:sSup>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𝑐</m:t>
                          </m:r>
                        </m:sup>
                        <m:e>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𝑗</m:t>
                              </m:r>
                              <m:r>
                                <a:rPr lang="en-US" i="1" smtClean="0">
                                  <a:latin typeface="Cambria Math" panose="02040503050406030204" pitchFamily="18" charset="0"/>
                                </a:rPr>
                                <m:t>=1</m:t>
                              </m:r>
                            </m:sub>
                            <m:sup>
                              <m:r>
                                <a:rPr lang="en-US" i="1" smtClean="0">
                                  <a:latin typeface="Cambria Math" panose="02040503050406030204" pitchFamily="18" charset="0"/>
                                </a:rPr>
                                <m:t>𝑟</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𝑂</m:t>
                                              </m:r>
                                            </m:e>
                                            <m:sub>
                                              <m:r>
                                                <a:rPr lang="en-US" i="1" smtClean="0">
                                                  <a:latin typeface="Cambria Math" panose="02040503050406030204" pitchFamily="18" charset="0"/>
                                                </a:rPr>
                                                <m:t>𝑖𝑗</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𝑖𝑗</m:t>
                                              </m:r>
                                            </m:sub>
                                          </m:sSub>
                                        </m:e>
                                      </m:d>
                                    </m:e>
                                    <m:sup>
                                      <m:r>
                                        <a:rPr lang="en-US" i="1" smtClean="0">
                                          <a:latin typeface="Cambria Math" panose="02040503050406030204" pitchFamily="18" charset="0"/>
                                        </a:rPr>
                                        <m:t>2</m:t>
                                      </m:r>
                                    </m:sup>
                                  </m:sSup>
                                </m:num>
                                <m:den>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𝑖𝑗</m:t>
                                      </m:r>
                                    </m:sub>
                                  </m:sSub>
                                </m:den>
                              </m:f>
                            </m:e>
                          </m:nary>
                        </m:e>
                      </m:nary>
                    </m:oMath>
                  </m:oMathPara>
                </a14:m>
                <a:endParaRPr lang="en-US" dirty="0"/>
              </a:p>
            </p:txBody>
          </p:sp>
        </mc:Choice>
        <mc:Fallback xmlns="">
          <p:sp>
            <p:nvSpPr>
              <p:cNvPr id="7" name="TextBox 6">
                <a:extLst>
                  <a:ext uri="{FF2B5EF4-FFF2-40B4-BE49-F238E27FC236}">
                    <a16:creationId xmlns:a16="http://schemas.microsoft.com/office/drawing/2014/main" id="{A6D515F0-5B0D-404B-838B-17C846259013}"/>
                  </a:ext>
                </a:extLst>
              </p:cNvPr>
              <p:cNvSpPr txBox="1">
                <a:spLocks noRot="1" noChangeAspect="1" noMove="1" noResize="1" noEditPoints="1" noAdjustHandles="1" noChangeArrowheads="1" noChangeShapeType="1" noTextEdit="1"/>
              </p:cNvSpPr>
              <p:nvPr/>
            </p:nvSpPr>
            <p:spPr>
              <a:xfrm>
                <a:off x="2005780" y="4125673"/>
                <a:ext cx="8180439" cy="2003882"/>
              </a:xfrm>
              <a:prstGeom prst="rect">
                <a:avLst/>
              </a:prstGeom>
              <a:blipFill>
                <a:blip r:embed="rId3"/>
                <a:stretch>
                  <a:fillRect l="-596" t="-1824" r="-75"/>
                </a:stretch>
              </a:blipFill>
            </p:spPr>
            <p:txBody>
              <a:bodyPr/>
              <a:lstStyle/>
              <a:p>
                <a:r>
                  <a:rPr lang="en-US">
                    <a:noFill/>
                  </a:rPr>
                  <a:t> </a:t>
                </a:r>
              </a:p>
            </p:txBody>
          </p:sp>
        </mc:Fallback>
      </mc:AlternateContent>
    </p:spTree>
    <p:extLst>
      <p:ext uri="{BB962C8B-B14F-4D97-AF65-F5344CB8AC3E}">
        <p14:creationId xmlns:p14="http://schemas.microsoft.com/office/powerpoint/2010/main" val="1487088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48DD-0CDF-4521-9265-7394787E591E}"/>
              </a:ext>
            </a:extLst>
          </p:cNvPr>
          <p:cNvSpPr>
            <a:spLocks noGrp="1"/>
          </p:cNvSpPr>
          <p:nvPr>
            <p:ph type="title"/>
          </p:nvPr>
        </p:nvSpPr>
        <p:spPr>
          <a:xfrm>
            <a:off x="1395821" y="0"/>
            <a:ext cx="10018713" cy="602226"/>
          </a:xfrm>
        </p:spPr>
        <p:txBody>
          <a:bodyPr>
            <a:normAutofit fontScale="90000"/>
          </a:bodyPr>
          <a:lstStyle/>
          <a:p>
            <a:r>
              <a:rPr lang="en-US" dirty="0"/>
              <a:t>The Distribution of the Test Statistic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94B4E-1DE5-48E8-AE64-9BE1D63AE6B3}"/>
                  </a:ext>
                </a:extLst>
              </p:cNvPr>
              <p:cNvSpPr>
                <a:spLocks noGrp="1"/>
              </p:cNvSpPr>
              <p:nvPr>
                <p:ph idx="1"/>
              </p:nvPr>
            </p:nvSpPr>
            <p:spPr>
              <a:xfrm>
                <a:off x="1395821" y="602226"/>
                <a:ext cx="10018713" cy="5641258"/>
              </a:xfrm>
            </p:spPr>
            <p:txBody>
              <a:bodyPr/>
              <a:lstStyle/>
              <a:p>
                <a:r>
                  <a:rPr lang="en-US" dirty="0"/>
                  <a:t>The test statistic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𝜒</m:t>
                        </m:r>
                      </m:e>
                      <m:sup>
                        <m:r>
                          <a:rPr lang="en-US" i="1" smtClean="0">
                            <a:latin typeface="Cambria Math" panose="02040503050406030204" pitchFamily="18" charset="0"/>
                          </a:rPr>
                          <m:t>2</m:t>
                        </m:r>
                      </m:sup>
                    </m:sSup>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𝑐</m:t>
                        </m:r>
                      </m:sup>
                      <m:e>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𝑗</m:t>
                            </m:r>
                            <m:r>
                              <a:rPr lang="en-US" i="1" smtClean="0">
                                <a:latin typeface="Cambria Math" panose="02040503050406030204" pitchFamily="18" charset="0"/>
                              </a:rPr>
                              <m:t>=1</m:t>
                            </m:r>
                          </m:sub>
                          <m:sup>
                            <m:r>
                              <a:rPr lang="en-US" i="1" smtClean="0">
                                <a:latin typeface="Cambria Math" panose="02040503050406030204" pitchFamily="18" charset="0"/>
                              </a:rPr>
                              <m:t>𝑟</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𝑂</m:t>
                                            </m:r>
                                          </m:e>
                                          <m:sub>
                                            <m:r>
                                              <a:rPr lang="en-US" i="1" smtClean="0">
                                                <a:latin typeface="Cambria Math" panose="02040503050406030204" pitchFamily="18" charset="0"/>
                                              </a:rPr>
                                              <m:t>𝑖𝑗</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𝑖𝑗</m:t>
                                            </m:r>
                                          </m:sub>
                                        </m:sSub>
                                      </m:e>
                                    </m:d>
                                  </m:e>
                                  <m:sup>
                                    <m:r>
                                      <a:rPr lang="en-US" i="1" smtClean="0">
                                        <a:latin typeface="Cambria Math" panose="02040503050406030204" pitchFamily="18" charset="0"/>
                                      </a:rPr>
                                      <m:t>2</m:t>
                                    </m:r>
                                  </m:sup>
                                </m:sSup>
                              </m:num>
                              <m:den>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𝑖𝑗</m:t>
                                    </m:r>
                                  </m:sub>
                                </m:sSub>
                              </m:den>
                            </m:f>
                          </m:e>
                        </m:nary>
                      </m:e>
                    </m:nary>
                  </m:oMath>
                </a14:m>
                <a:r>
                  <a:rPr lang="en-US" dirty="0"/>
                  <a:t>  has an approximate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 distribution with (r-1)(c-1) degrees of freedom if the null hypothesis of independence is true; in this context degrees of Freedom refers to the maximum number of logically independent values, which are values that have the freedom to vary, in the data sample. The expression was introduced in modern Statistics by Fisher in 1922 (who did not mention its purpose) but was used before by Gauss.</a:t>
                </a:r>
              </a:p>
              <a:p>
                <a:r>
                  <a:rPr lang="en-US" dirty="0"/>
                  <a:t>Using the values in the two tables above we obtain a value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 51.6.  The number of degrees of freedom is 6. As the critical value for </a:t>
                </a:r>
                <a14:m>
                  <m:oMath xmlns:m="http://schemas.openxmlformats.org/officeDocument/2006/math">
                    <m:r>
                      <a:rPr lang="en-US" i="1">
                        <a:latin typeface="Cambria Math" panose="02040503050406030204" pitchFamily="18" charset="0"/>
                      </a:rPr>
                      <m:t>𝛼</m:t>
                    </m:r>
                  </m:oMath>
                </a14:m>
                <a:r>
                  <a:rPr lang="en-US" dirty="0"/>
                  <a:t> = .05  is 7.81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3</m:t>
                            </m:r>
                          </m:sub>
                          <m:sup>
                            <m:r>
                              <a:rPr lang="en-US" i="1">
                                <a:latin typeface="Cambria Math" panose="02040503050406030204" pitchFamily="18" charset="0"/>
                              </a:rPr>
                              <m:t>2</m:t>
                            </m:r>
                          </m:sup>
                        </m:sSubSup>
                        <m:r>
                          <a:rPr lang="en-US" i="1">
                            <a:latin typeface="Cambria Math" panose="02040503050406030204" pitchFamily="18" charset="0"/>
                          </a:rPr>
                          <m:t>&gt;7.81=0.05</m:t>
                        </m:r>
                      </m:e>
                    </m:d>
                    <m:r>
                      <a:rPr lang="en-US" i="1">
                        <a:latin typeface="Cambria Math" panose="02040503050406030204" pitchFamily="18" charset="0"/>
                      </a:rPr>
                      <m:t> </m:t>
                    </m:r>
                    <m:r>
                      <a:rPr lang="en-US" b="0" i="0" smtClean="0">
                        <a:latin typeface="Cambria Math" panose="02040503050406030204" pitchFamily="18" charset="0"/>
                      </a:rPr>
                      <m:t>;</m:t>
                    </m:r>
                  </m:oMath>
                </a14:m>
                <a:r>
                  <a:rPr lang="en-US" dirty="0"/>
                  <a:t> As result, the null hypothesis is rejected at a significance level of 55. In fact, the p-value is around </a:t>
                </a:r>
                <a14:m>
                  <m:oMath xmlns:m="http://schemas.openxmlformats.org/officeDocument/2006/math">
                    <m:r>
                      <a:rPr lang="en-US" i="1" dirty="0">
                        <a:latin typeface="Cambria Math" panose="02040503050406030204" pitchFamily="18" charset="0"/>
                      </a:rPr>
                      <m:t>2.18</m:t>
                    </m:r>
                    <m:r>
                      <a:rPr lang="en-US" i="1" dirty="0">
                        <a:latin typeface="Cambria Math" panose="02040503050406030204" pitchFamily="18" charset="0"/>
                      </a:rPr>
                      <m:t>𝑥</m:t>
                    </m:r>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9</m:t>
                        </m:r>
                      </m:sup>
                    </m:sSup>
                  </m:oMath>
                </a14:m>
                <a:r>
                  <a:rPr lang="en-US" dirty="0"/>
                  <a:t>  or about 2 in a billion.</a:t>
                </a:r>
              </a:p>
            </p:txBody>
          </p:sp>
        </mc:Choice>
        <mc:Fallback xmlns="">
          <p:sp>
            <p:nvSpPr>
              <p:cNvPr id="3" name="Content Placeholder 2">
                <a:extLst>
                  <a:ext uri="{FF2B5EF4-FFF2-40B4-BE49-F238E27FC236}">
                    <a16:creationId xmlns:a16="http://schemas.microsoft.com/office/drawing/2014/main" id="{0DC94B4E-1DE5-48E8-AE64-9BE1D63AE6B3}"/>
                  </a:ext>
                </a:extLst>
              </p:cNvPr>
              <p:cNvSpPr>
                <a:spLocks noGrp="1" noRot="1" noChangeAspect="1" noMove="1" noResize="1" noEditPoints="1" noAdjustHandles="1" noChangeArrowheads="1" noChangeShapeType="1" noTextEdit="1"/>
              </p:cNvSpPr>
              <p:nvPr>
                <p:ph idx="1"/>
              </p:nvPr>
            </p:nvSpPr>
            <p:spPr>
              <a:xfrm>
                <a:off x="1395821" y="602226"/>
                <a:ext cx="10018713" cy="5641258"/>
              </a:xfrm>
              <a:blipFill>
                <a:blip r:embed="rId2"/>
                <a:stretch>
                  <a:fillRect l="-1582" r="-609"/>
                </a:stretch>
              </a:blipFill>
            </p:spPr>
            <p:txBody>
              <a:bodyPr/>
              <a:lstStyle/>
              <a:p>
                <a:r>
                  <a:rPr lang="en-US">
                    <a:noFill/>
                  </a:rPr>
                  <a:t> </a:t>
                </a:r>
              </a:p>
            </p:txBody>
          </p:sp>
        </mc:Fallback>
      </mc:AlternateContent>
    </p:spTree>
    <p:extLst>
      <p:ext uri="{BB962C8B-B14F-4D97-AF65-F5344CB8AC3E}">
        <p14:creationId xmlns:p14="http://schemas.microsoft.com/office/powerpoint/2010/main" val="21398581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F212-BC3B-4B8A-9EC4-9EDC350EC155}"/>
              </a:ext>
            </a:extLst>
          </p:cNvPr>
          <p:cNvSpPr>
            <a:spLocks noGrp="1"/>
          </p:cNvSpPr>
          <p:nvPr>
            <p:ph type="title"/>
          </p:nvPr>
        </p:nvSpPr>
        <p:spPr>
          <a:xfrm>
            <a:off x="1484310" y="0"/>
            <a:ext cx="10018713" cy="759542"/>
          </a:xfrm>
        </p:spPr>
        <p:txBody>
          <a:bodyPr/>
          <a:lstStyle/>
          <a:p>
            <a:r>
              <a:rPr lang="en-US" dirty="0"/>
              <a:t>Where is the association?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1CC100-3822-4026-8EDA-F96C16DD5216}"/>
                  </a:ext>
                </a:extLst>
              </p:cNvPr>
              <p:cNvSpPr>
                <a:spLocks noGrp="1"/>
              </p:cNvSpPr>
              <p:nvPr>
                <p:ph idx="1"/>
              </p:nvPr>
            </p:nvSpPr>
            <p:spPr>
              <a:xfrm>
                <a:off x="1484309" y="650384"/>
                <a:ext cx="10018713" cy="2269798"/>
              </a:xfrm>
            </p:spPr>
            <p:txBody>
              <a:bodyPr/>
              <a:lstStyle/>
              <a:p>
                <a:r>
                  <a:rPr lang="en-US" dirty="0"/>
                  <a:t>The two tables can then be scrutinized to see where the most important contributions to the test statistic come from:</a:t>
                </a:r>
              </a:p>
              <a:p>
                <a:endParaRPr lang="en-US" dirty="0"/>
              </a:p>
              <a:p>
                <a:pPr marL="0" indent="0" algn="ctr">
                  <a:buNone/>
                </a:pPr>
                <a:r>
                  <a:rPr lang="en-US" dirty="0"/>
                  <a:t>Individual Cell Contributions to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𝜒</m:t>
                        </m:r>
                      </m:e>
                      <m:sup>
                        <m:r>
                          <a:rPr lang="en-US" i="1" smtClean="0">
                            <a:latin typeface="Cambria Math" panose="02040503050406030204" pitchFamily="18" charset="0"/>
                          </a:rPr>
                          <m:t>2</m:t>
                        </m:r>
                      </m:sup>
                    </m:sSup>
                  </m:oMath>
                </a14:m>
                <a:r>
                  <a:rPr lang="en-US" dirty="0"/>
                  <a:t> Test Statistic </a:t>
                </a:r>
              </a:p>
            </p:txBody>
          </p:sp>
        </mc:Choice>
        <mc:Fallback xmlns="">
          <p:sp>
            <p:nvSpPr>
              <p:cNvPr id="3" name="Content Placeholder 2">
                <a:extLst>
                  <a:ext uri="{FF2B5EF4-FFF2-40B4-BE49-F238E27FC236}">
                    <a16:creationId xmlns:a16="http://schemas.microsoft.com/office/drawing/2014/main" id="{2C1CC100-3822-4026-8EDA-F96C16DD5216}"/>
                  </a:ext>
                </a:extLst>
              </p:cNvPr>
              <p:cNvSpPr>
                <a:spLocks noGrp="1" noRot="1" noChangeAspect="1" noMove="1" noResize="1" noEditPoints="1" noAdjustHandles="1" noChangeArrowheads="1" noChangeShapeType="1" noTextEdit="1"/>
              </p:cNvSpPr>
              <p:nvPr>
                <p:ph idx="1"/>
              </p:nvPr>
            </p:nvSpPr>
            <p:spPr>
              <a:xfrm>
                <a:off x="1484309" y="650384"/>
                <a:ext cx="10018713" cy="2269798"/>
              </a:xfrm>
              <a:blipFill>
                <a:blip r:embed="rId2"/>
                <a:stretch>
                  <a:fillRect l="-1521"/>
                </a:stretch>
              </a:blipFill>
            </p:spPr>
            <p:txBody>
              <a:bodyPr/>
              <a:lstStyle/>
              <a:p>
                <a:r>
                  <a:rPr lang="en-US">
                    <a:noFill/>
                  </a:rPr>
                  <a:t> </a:t>
                </a:r>
              </a:p>
            </p:txBody>
          </p:sp>
        </mc:Fallback>
      </mc:AlternateContent>
      <p:pic>
        <p:nvPicPr>
          <p:cNvPr id="5" name="Picture 4" descr="Background pattern&#10;&#10;Description automatically generated">
            <a:extLst>
              <a:ext uri="{FF2B5EF4-FFF2-40B4-BE49-F238E27FC236}">
                <a16:creationId xmlns:a16="http://schemas.microsoft.com/office/drawing/2014/main" id="{4F79ADC6-7A32-4479-BAA4-D77F7A933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982" y="2802194"/>
            <a:ext cx="6387709" cy="1871591"/>
          </a:xfrm>
          <a:prstGeom prst="rect">
            <a:avLst/>
          </a:prstGeom>
        </p:spPr>
      </p:pic>
      <p:sp>
        <p:nvSpPr>
          <p:cNvPr id="6" name="TextBox 5">
            <a:extLst>
              <a:ext uri="{FF2B5EF4-FFF2-40B4-BE49-F238E27FC236}">
                <a16:creationId xmlns:a16="http://schemas.microsoft.com/office/drawing/2014/main" id="{16936DEE-B1E9-4F78-BB28-3F8BC13E8BC2}"/>
              </a:ext>
            </a:extLst>
          </p:cNvPr>
          <p:cNvSpPr txBox="1"/>
          <p:nvPr/>
        </p:nvSpPr>
        <p:spPr>
          <a:xfrm>
            <a:off x="1248697" y="4444181"/>
            <a:ext cx="10254325" cy="1323439"/>
          </a:xfrm>
          <a:prstGeom prst="rect">
            <a:avLst/>
          </a:prstGeom>
          <a:noFill/>
        </p:spPr>
        <p:txBody>
          <a:bodyPr wrap="square" rtlCol="0">
            <a:spAutoFit/>
          </a:bodyPr>
          <a:lstStyle/>
          <a:p>
            <a:r>
              <a:rPr lang="en-US" sz="2000" dirty="0"/>
              <a:t>There too many abstaining Singles and, among Divorced, consumption shifts to larger intakes. Caffeine consumption might be influence by some other factor(s) including age and economic status; in the end, testing for independence between marital status and caffeine might not be all that relevant.</a:t>
            </a:r>
          </a:p>
        </p:txBody>
      </p:sp>
    </p:spTree>
    <p:extLst>
      <p:ext uri="{BB962C8B-B14F-4D97-AF65-F5344CB8AC3E}">
        <p14:creationId xmlns:p14="http://schemas.microsoft.com/office/powerpoint/2010/main" val="41414885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301D7E-A6DB-496D-9296-C54933344130}"/>
                  </a:ext>
                </a:extLst>
              </p:cNvPr>
              <p:cNvSpPr>
                <a:spLocks noGrp="1"/>
              </p:cNvSpPr>
              <p:nvPr>
                <p:ph type="title"/>
              </p:nvPr>
            </p:nvSpPr>
            <p:spPr>
              <a:xfrm>
                <a:off x="1336827" y="0"/>
                <a:ext cx="10018713" cy="671052"/>
              </a:xfrm>
            </p:spPr>
            <p:txBody>
              <a:bodyPr>
                <a:normAutofit fontScale="90000"/>
              </a:bodyPr>
              <a:lstStyle/>
              <a:p>
                <a:r>
                  <a:rPr lang="en-US" dirty="0"/>
                  <a:t>Frequent Issues with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𝜒</m:t>
                        </m:r>
                      </m:e>
                      <m:sup>
                        <m:r>
                          <a:rPr lang="en-US" i="1" smtClean="0">
                            <a:latin typeface="Cambria Math" panose="02040503050406030204" pitchFamily="18" charset="0"/>
                          </a:rPr>
                          <m:t>2</m:t>
                        </m:r>
                      </m:sup>
                    </m:sSup>
                  </m:oMath>
                </a14:m>
                <a:r>
                  <a:rPr lang="en-US" dirty="0"/>
                  <a:t> tests</a:t>
                </a:r>
              </a:p>
            </p:txBody>
          </p:sp>
        </mc:Choice>
        <mc:Fallback xmlns="">
          <p:sp>
            <p:nvSpPr>
              <p:cNvPr id="2" name="Title 1">
                <a:extLst>
                  <a:ext uri="{FF2B5EF4-FFF2-40B4-BE49-F238E27FC236}">
                    <a16:creationId xmlns:a16="http://schemas.microsoft.com/office/drawing/2014/main" id="{00301D7E-A6DB-496D-9296-C54933344130}"/>
                  </a:ext>
                </a:extLst>
              </p:cNvPr>
              <p:cNvSpPr>
                <a:spLocks noGrp="1" noRot="1" noChangeAspect="1" noMove="1" noResize="1" noEditPoints="1" noAdjustHandles="1" noChangeArrowheads="1" noChangeShapeType="1" noTextEdit="1"/>
              </p:cNvSpPr>
              <p:nvPr>
                <p:ph type="title"/>
              </p:nvPr>
            </p:nvSpPr>
            <p:spPr>
              <a:xfrm>
                <a:off x="1336827" y="0"/>
                <a:ext cx="10018713" cy="671052"/>
              </a:xfrm>
              <a:blipFill>
                <a:blip r:embed="rId2"/>
                <a:stretch>
                  <a:fillRect t="-10909" b="-3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AD36-F38F-4521-939E-C4477A61F5AF}"/>
                  </a:ext>
                </a:extLst>
              </p:cNvPr>
              <p:cNvSpPr>
                <a:spLocks noGrp="1"/>
              </p:cNvSpPr>
              <p:nvPr>
                <p:ph idx="1"/>
              </p:nvPr>
            </p:nvSpPr>
            <p:spPr>
              <a:xfrm>
                <a:off x="1336827" y="703006"/>
                <a:ext cx="10391978" cy="5540477"/>
              </a:xfrm>
            </p:spPr>
            <p:txBody>
              <a:bodyPr>
                <a:normAutofit fontScale="85000" lnSpcReduction="20000"/>
              </a:bodyPr>
              <a:lstStyle/>
              <a:p>
                <a:pPr marL="0" indent="0">
                  <a:buNone/>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𝜒</m:t>
                        </m:r>
                      </m:e>
                      <m:sup>
                        <m:r>
                          <a:rPr lang="en-US" i="1" smtClean="0">
                            <a:latin typeface="Cambria Math" panose="02040503050406030204" pitchFamily="18" charset="0"/>
                          </a:rPr>
                          <m:t>2</m:t>
                        </m:r>
                      </m:sup>
                    </m:sSup>
                  </m:oMath>
                </a14:m>
                <a:r>
                  <a:rPr lang="en-US" dirty="0"/>
                  <a:t>  tests are among the most frequently used statistical test. They are the procedure of choice to test if two discrete random variables are independent. But a number of issues are likely to arise.</a:t>
                </a:r>
              </a:p>
              <a:p>
                <a:pPr marL="0" indent="0">
                  <a:buNone/>
                </a:pPr>
                <a:endParaRPr lang="en-US" dirty="0"/>
              </a:p>
              <a:p>
                <a:r>
                  <a:rPr lang="en-US" dirty="0"/>
                  <a:t>1. To make inferences about a large population, one must ensure the contingency table is the result of a random sampling process. The sample of antenatal patients at Yale New Have Hospital might be very different from the population of pregnant women in the United States or even Connecticut.</a:t>
                </a:r>
              </a:p>
              <a:p>
                <a:endParaRPr lang="en-US" dirty="0"/>
              </a:p>
              <a:p>
                <a:r>
                  <a:rPr lang="en-US" dirty="0"/>
                  <a:t>2.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𝜒</m:t>
                        </m:r>
                      </m:e>
                      <m:sup>
                        <m:r>
                          <a:rPr lang="en-US" i="1" smtClean="0">
                            <a:latin typeface="Cambria Math" panose="02040503050406030204" pitchFamily="18" charset="0"/>
                          </a:rPr>
                          <m:t>2</m:t>
                        </m:r>
                      </m:sup>
                    </m:sSup>
                  </m:oMath>
                </a14:m>
                <a:r>
                  <a:rPr lang="en-US" dirty="0"/>
                  <a:t> approximation of the test statistic distribution is poor when the expected cell counts are small. Its use should be avoided when expected cell counts are 5 or less.</a:t>
                </a:r>
              </a:p>
              <a:p>
                <a:endParaRPr lang="en-US" dirty="0"/>
              </a:p>
              <a:p>
                <a:r>
                  <a:rPr lang="en-US" dirty="0"/>
                  <a:t>3. Not rejecting the null hypothesis when the value of the test statistic is less than the relevant critical value frequently leads to a type II error.</a:t>
                </a:r>
              </a:p>
              <a:p>
                <a:endParaRPr lang="en-US" dirty="0"/>
              </a:p>
              <a:p>
                <a:r>
                  <a:rPr lang="en-US" dirty="0"/>
                  <a:t>4. The procedure described above only test the statistical independence of the two random variables. Rejecting independence does not imply causality.</a:t>
                </a:r>
              </a:p>
            </p:txBody>
          </p:sp>
        </mc:Choice>
        <mc:Fallback xmlns="">
          <p:sp>
            <p:nvSpPr>
              <p:cNvPr id="3" name="Content Placeholder 2">
                <a:extLst>
                  <a:ext uri="{FF2B5EF4-FFF2-40B4-BE49-F238E27FC236}">
                    <a16:creationId xmlns:a16="http://schemas.microsoft.com/office/drawing/2014/main" id="{B480AD36-F38F-4521-939E-C4477A61F5AF}"/>
                  </a:ext>
                </a:extLst>
              </p:cNvPr>
              <p:cNvSpPr>
                <a:spLocks noGrp="1" noRot="1" noChangeAspect="1" noMove="1" noResize="1" noEditPoints="1" noAdjustHandles="1" noChangeArrowheads="1" noChangeShapeType="1" noTextEdit="1"/>
              </p:cNvSpPr>
              <p:nvPr>
                <p:ph idx="1"/>
              </p:nvPr>
            </p:nvSpPr>
            <p:spPr>
              <a:xfrm>
                <a:off x="1336827" y="703006"/>
                <a:ext cx="10391978" cy="5540477"/>
              </a:xfrm>
              <a:blipFill>
                <a:blip r:embed="rId3"/>
                <a:stretch>
                  <a:fillRect l="-1114"/>
                </a:stretch>
              </a:blipFill>
            </p:spPr>
            <p:txBody>
              <a:bodyPr/>
              <a:lstStyle/>
              <a:p>
                <a:r>
                  <a:rPr lang="en-US">
                    <a:noFill/>
                  </a:rPr>
                  <a:t> </a:t>
                </a:r>
              </a:p>
            </p:txBody>
          </p:sp>
        </mc:Fallback>
      </mc:AlternateContent>
    </p:spTree>
    <p:extLst>
      <p:ext uri="{BB962C8B-B14F-4D97-AF65-F5344CB8AC3E}">
        <p14:creationId xmlns:p14="http://schemas.microsoft.com/office/powerpoint/2010/main" val="21246828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C509-6BB4-48F1-8749-4B77F303CE04}"/>
              </a:ext>
            </a:extLst>
          </p:cNvPr>
          <p:cNvSpPr>
            <a:spLocks noGrp="1"/>
          </p:cNvSpPr>
          <p:nvPr>
            <p:ph type="title"/>
          </p:nvPr>
        </p:nvSpPr>
        <p:spPr>
          <a:xfrm>
            <a:off x="1405653" y="0"/>
            <a:ext cx="10018713" cy="562897"/>
          </a:xfrm>
        </p:spPr>
        <p:txBody>
          <a:bodyPr>
            <a:normAutofit fontScale="90000"/>
          </a:bodyPr>
          <a:lstStyle/>
          <a:p>
            <a:r>
              <a:rPr lang="en-US" dirty="0"/>
              <a:t>Determining the Sample Size for a Poll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0EFB57-20A5-40FA-A19C-BC954878A937}"/>
                  </a:ext>
                </a:extLst>
              </p:cNvPr>
              <p:cNvSpPr>
                <a:spLocks noGrp="1"/>
              </p:cNvSpPr>
              <p:nvPr>
                <p:ph idx="1"/>
              </p:nvPr>
            </p:nvSpPr>
            <p:spPr>
              <a:xfrm>
                <a:off x="1484310" y="1052053"/>
                <a:ext cx="10018713" cy="4739148"/>
              </a:xfrm>
            </p:spPr>
            <p:txBody>
              <a:bodyPr>
                <a:normAutofit/>
              </a:bodyPr>
              <a:lstStyle/>
              <a:p>
                <a:r>
                  <a:rPr lang="en-US" dirty="0"/>
                  <a:t>Presume one wants to estimate the level of support or preference </a:t>
                </a:r>
                <a:r>
                  <a:rPr lang="en-US" i="1" dirty="0"/>
                  <a:t>p</a:t>
                </a:r>
                <a:r>
                  <a:rPr lang="en-US" dirty="0"/>
                  <a:t> for a choice (a candidate in an election, a brand of cereal, a type of beer, etc.). Assume that the objective is to determine such level of preference within a specified Margin of Error (ME). How large does the sample needs to be for us to sure that our estimate of p will be within the specified ME, say 2%, from the true value of p with a minimum probability, say 95%?</a:t>
                </a:r>
              </a:p>
              <a:p>
                <a:pPr marL="0" indent="0">
                  <a:buNone/>
                </a:pPr>
                <a:endParaRPr lang="en-US" dirty="0"/>
              </a:p>
              <a:p>
                <a:r>
                  <a:rPr lang="en-US" dirty="0"/>
                  <a:t>To determine the minimum size </a:t>
                </a:r>
                <a:r>
                  <a:rPr lang="en-US" i="1" dirty="0"/>
                  <a:t>n</a:t>
                </a:r>
                <a:r>
                  <a:rPr lang="en-US" dirty="0"/>
                  <a:t> required for the sample to meet the objectives we proceed as follows. The 95% confidence interval for </a:t>
                </a:r>
                <a:r>
                  <a:rPr lang="en-US" i="1" dirty="0"/>
                  <a:t>p</a:t>
                </a:r>
                <a:r>
                  <a:rPr lang="en-US" dirty="0"/>
                  <a:t> is given by:</a:t>
                </a:r>
              </a:p>
              <a:p>
                <a:pPr marL="0" indent="0" algn="ctr">
                  <a:buNone/>
                </a:pPr>
                <a:r>
                  <a:rPr lang="en-US" dirty="0"/>
                  <a:t>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𝑧</m:t>
                        </m:r>
                      </m:e>
                      <m:sub>
                        <m:r>
                          <a:rPr lang="en-US" i="1" smtClean="0">
                            <a:latin typeface="Cambria Math" panose="02040503050406030204" pitchFamily="18" charset="0"/>
                          </a:rPr>
                          <m:t>0.975</m:t>
                        </m:r>
                      </m:sub>
                    </m:sSub>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𝑉𝑎𝑟</m:t>
                        </m:r>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e>
                        </m:d>
                      </m:e>
                    </m:rad>
                  </m:oMath>
                </a14:m>
                <a:endParaRPr lang="en-US" dirty="0"/>
              </a:p>
            </p:txBody>
          </p:sp>
        </mc:Choice>
        <mc:Fallback xmlns="">
          <p:sp>
            <p:nvSpPr>
              <p:cNvPr id="3" name="Content Placeholder 2">
                <a:extLst>
                  <a:ext uri="{FF2B5EF4-FFF2-40B4-BE49-F238E27FC236}">
                    <a16:creationId xmlns:a16="http://schemas.microsoft.com/office/drawing/2014/main" id="{A30EFB57-20A5-40FA-A19C-BC954878A937}"/>
                  </a:ext>
                </a:extLst>
              </p:cNvPr>
              <p:cNvSpPr>
                <a:spLocks noGrp="1" noRot="1" noChangeAspect="1" noMove="1" noResize="1" noEditPoints="1" noAdjustHandles="1" noChangeArrowheads="1" noChangeShapeType="1" noTextEdit="1"/>
              </p:cNvSpPr>
              <p:nvPr>
                <p:ph idx="1"/>
              </p:nvPr>
            </p:nvSpPr>
            <p:spPr>
              <a:xfrm>
                <a:off x="1484310" y="1052053"/>
                <a:ext cx="10018713" cy="4739148"/>
              </a:xfrm>
              <a:blipFill>
                <a:blip r:embed="rId2"/>
                <a:stretch>
                  <a:fillRect l="-1521" t="-3218" r="-182"/>
                </a:stretch>
              </a:blipFill>
            </p:spPr>
            <p:txBody>
              <a:bodyPr/>
              <a:lstStyle/>
              <a:p>
                <a:r>
                  <a:rPr lang="en-US">
                    <a:noFill/>
                  </a:rPr>
                  <a:t> </a:t>
                </a:r>
              </a:p>
            </p:txBody>
          </p:sp>
        </mc:Fallback>
      </mc:AlternateContent>
    </p:spTree>
    <p:extLst>
      <p:ext uri="{BB962C8B-B14F-4D97-AF65-F5344CB8AC3E}">
        <p14:creationId xmlns:p14="http://schemas.microsoft.com/office/powerpoint/2010/main" val="370547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098C9-6C05-4230-B696-77C576953952}"/>
              </a:ext>
            </a:extLst>
          </p:cNvPr>
          <p:cNvSpPr>
            <a:spLocks noGrp="1"/>
          </p:cNvSpPr>
          <p:nvPr>
            <p:ph type="title"/>
          </p:nvPr>
        </p:nvSpPr>
        <p:spPr>
          <a:xfrm>
            <a:off x="1484310" y="156411"/>
            <a:ext cx="10018713" cy="680987"/>
          </a:xfrm>
        </p:spPr>
        <p:txBody>
          <a:bodyPr>
            <a:normAutofit fontScale="90000"/>
          </a:bodyPr>
          <a:lstStyle/>
          <a:p>
            <a:r>
              <a:rPr lang="en-US" dirty="0"/>
              <a:t>The Exponential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14098A-3D4B-4FCA-849D-12C406A00DB9}"/>
                  </a:ext>
                </a:extLst>
              </p:cNvPr>
              <p:cNvSpPr>
                <a:spLocks noGrp="1"/>
              </p:cNvSpPr>
              <p:nvPr>
                <p:ph idx="1"/>
              </p:nvPr>
            </p:nvSpPr>
            <p:spPr>
              <a:xfrm>
                <a:off x="1378432" y="953702"/>
                <a:ext cx="10018713" cy="5629978"/>
              </a:xfrm>
            </p:spPr>
            <p:txBody>
              <a:bodyPr>
                <a:normAutofit/>
              </a:bodyPr>
              <a:lstStyle/>
              <a:p>
                <a:r>
                  <a:rPr lang="en-US" dirty="0"/>
                  <a:t>The Rutherford, Chadwick and Ellis experiment gives us the opportunity to introduce another important probability model. </a:t>
                </a:r>
              </a:p>
              <a:p>
                <a:r>
                  <a:rPr lang="en-US" dirty="0"/>
                  <a:t>Suppose we want to construct a model for the time it takes for a radium atom to disintegrate. </a:t>
                </a:r>
              </a:p>
              <a:p>
                <a:r>
                  <a:rPr lang="en-US" dirty="0"/>
                  <a:t>The outcome of this experiment can be any non-negative number. </a:t>
                </a:r>
              </a:p>
              <a:p>
                <a:r>
                  <a:rPr lang="en-US" dirty="0"/>
                  <a:t>One reasonable approach is to assume that if the particle has survived up to time t, its probability of disintegrating between time </a:t>
                </a:r>
                <a:r>
                  <a:rPr lang="en-US" i="1" dirty="0"/>
                  <a:t>t</a:t>
                </a:r>
                <a:r>
                  <a:rPr lang="en-US" dirty="0"/>
                  <a:t> and </a:t>
                </a:r>
                <a14:m>
                  <m:oMath xmlns:m="http://schemas.openxmlformats.org/officeDocument/2006/math">
                    <m:r>
                      <a:rPr lang="en-US" i="1" smtClean="0">
                        <a:latin typeface="Cambria Math" panose="02040503050406030204" pitchFamily="18" charset="0"/>
                      </a:rPr>
                      <m:t>𝑡</m:t>
                    </m:r>
                    <m:r>
                      <a:rPr lang="en-US" i="1" smtClean="0">
                        <a:latin typeface="Cambria Math" panose="02040503050406030204" pitchFamily="18" charset="0"/>
                      </a:rPr>
                      <m:t>+ </m:t>
                    </m:r>
                    <m:r>
                      <m:rPr>
                        <m:sty m:val="p"/>
                      </m:rPr>
                      <a:rPr lang="en-US" i="0" smtClean="0">
                        <a:latin typeface="Cambria Math" panose="02040503050406030204" pitchFamily="18" charset="0"/>
                      </a:rPr>
                      <m:t>Δ</m:t>
                    </m:r>
                    <m:r>
                      <a:rPr lang="en-US" i="1" smtClean="0">
                        <a:latin typeface="Cambria Math" panose="02040503050406030204" pitchFamily="18" charset="0"/>
                      </a:rPr>
                      <m:t>𝑡</m:t>
                    </m:r>
                  </m:oMath>
                </a14:m>
                <a:r>
                  <a:rPr lang="en-US" dirty="0"/>
                  <a:t> depends only on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𝑡</m:t>
                    </m:r>
                    <m:r>
                      <a:rPr lang="en-US" b="0" i="0" smtClean="0">
                        <a:latin typeface="Cambria Math" panose="02040503050406030204" pitchFamily="18" charset="0"/>
                      </a:rPr>
                      <m:t>.</m:t>
                    </m:r>
                  </m:oMath>
                </a14:m>
                <a:r>
                  <a:rPr lang="en-US" dirty="0"/>
                  <a:t> Denote this probability by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m:rPr>
                            <m:sty m:val="p"/>
                          </m:rPr>
                          <a:rPr lang="en-US" i="0" dirty="0" smtClean="0">
                            <a:latin typeface="Cambria Math" panose="02040503050406030204" pitchFamily="18" charset="0"/>
                          </a:rPr>
                          <m:t>Δ</m:t>
                        </m:r>
                        <m:r>
                          <a:rPr lang="en-US" i="1" dirty="0" smtClean="0">
                            <a:latin typeface="Cambria Math" panose="02040503050406030204" pitchFamily="18" charset="0"/>
                          </a:rPr>
                          <m:t>𝑡</m:t>
                        </m:r>
                      </m:sub>
                    </m:sSub>
                    <m:r>
                      <a:rPr lang="en-US" b="0" i="1" dirty="0" smtClean="0">
                        <a:latin typeface="Cambria Math" panose="02040503050406030204" pitchFamily="18" charset="0"/>
                      </a:rPr>
                      <m:t>.</m:t>
                    </m:r>
                  </m:oMath>
                </a14:m>
                <a:endParaRPr lang="en-US" dirty="0"/>
              </a:p>
              <a:p>
                <a:r>
                  <a:rPr lang="en-US" dirty="0"/>
                  <a:t>Then, the probability of the atom surviving the time interval is </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m:rPr>
                              <m:sty m:val="p"/>
                            </m:rPr>
                            <a:rPr lang="en-US" i="0" smtClean="0">
                              <a:latin typeface="Cambria Math" panose="02040503050406030204" pitchFamily="18" charset="0"/>
                            </a:rPr>
                            <m:t>Δ</m:t>
                          </m:r>
                          <m:r>
                            <a:rPr lang="en-US" i="1" smtClean="0">
                              <a:latin typeface="Cambria Math" panose="02040503050406030204" pitchFamily="18" charset="0"/>
                            </a:rPr>
                            <m:t>𝑡</m:t>
                          </m:r>
                        </m:sub>
                      </m:sSub>
                      <m:r>
                        <a:rPr lang="en-US" i="1" smtClean="0">
                          <a:latin typeface="Cambria Math" panose="02040503050406030204" pitchFamily="18" charset="0"/>
                        </a:rPr>
                        <m:t>=1−</m:t>
                      </m:r>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m:rPr>
                              <m:sty m:val="p"/>
                            </m:rPr>
                            <a:rPr lang="en-US" i="0" smtClean="0">
                              <a:latin typeface="Cambria Math" panose="02040503050406030204" pitchFamily="18" charset="0"/>
                            </a:rPr>
                            <m:t>Δ</m:t>
                          </m:r>
                          <m:r>
                            <a:rPr lang="en-US" i="1" smtClean="0">
                              <a:latin typeface="Cambria Math" panose="02040503050406030204" pitchFamily="18" charset="0"/>
                            </a:rPr>
                            <m:t>𝑡</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A214098A-3D4B-4FCA-849D-12C406A00DB9}"/>
                  </a:ext>
                </a:extLst>
              </p:cNvPr>
              <p:cNvSpPr>
                <a:spLocks noGrp="1" noRot="1" noChangeAspect="1" noMove="1" noResize="1" noEditPoints="1" noAdjustHandles="1" noChangeArrowheads="1" noChangeShapeType="1" noTextEdit="1"/>
              </p:cNvSpPr>
              <p:nvPr>
                <p:ph idx="1"/>
              </p:nvPr>
            </p:nvSpPr>
            <p:spPr>
              <a:xfrm>
                <a:off x="1378432" y="953702"/>
                <a:ext cx="10018713" cy="5629978"/>
              </a:xfrm>
              <a:blipFill>
                <a:blip r:embed="rId2"/>
                <a:stretch>
                  <a:fillRect l="-1521" r="-487"/>
                </a:stretch>
              </a:blipFill>
            </p:spPr>
            <p:txBody>
              <a:bodyPr/>
              <a:lstStyle/>
              <a:p>
                <a:r>
                  <a:rPr lang="en-US">
                    <a:noFill/>
                  </a:rPr>
                  <a:t> </a:t>
                </a:r>
              </a:p>
            </p:txBody>
          </p:sp>
        </mc:Fallback>
      </mc:AlternateContent>
    </p:spTree>
    <p:extLst>
      <p:ext uri="{BB962C8B-B14F-4D97-AF65-F5344CB8AC3E}">
        <p14:creationId xmlns:p14="http://schemas.microsoft.com/office/powerpoint/2010/main" val="273986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35C9-863A-41AF-BA56-CD8FB4D53910}"/>
              </a:ext>
            </a:extLst>
          </p:cNvPr>
          <p:cNvSpPr>
            <a:spLocks noGrp="1"/>
          </p:cNvSpPr>
          <p:nvPr>
            <p:ph type="title"/>
          </p:nvPr>
        </p:nvSpPr>
        <p:spPr>
          <a:xfrm>
            <a:off x="1484310" y="0"/>
            <a:ext cx="10018713" cy="612058"/>
          </a:xfrm>
        </p:spPr>
        <p:txBody>
          <a:bodyPr>
            <a:normAutofit fontScale="90000"/>
          </a:bodyPr>
          <a:lstStyle/>
          <a:p>
            <a:r>
              <a:rPr lang="en-US" dirty="0"/>
              <a:t>Doing the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646303-0DF7-40CB-A6B9-A2BAA00BE1BE}"/>
                  </a:ext>
                </a:extLst>
              </p:cNvPr>
              <p:cNvSpPr>
                <a:spLocks noGrp="1"/>
              </p:cNvSpPr>
              <p:nvPr>
                <p:ph idx="1"/>
              </p:nvPr>
            </p:nvSpPr>
            <p:spPr>
              <a:xfrm>
                <a:off x="1484310" y="766917"/>
                <a:ext cx="10018713" cy="5024284"/>
              </a:xfrm>
            </p:spPr>
            <p:txBody>
              <a:bodyPr>
                <a:normAutofit fontScale="70000" lnSpcReduction="20000"/>
              </a:bodyPr>
              <a:lstStyle/>
              <a:p>
                <a:r>
                  <a:rPr lang="en-US" dirty="0"/>
                  <a:t>Let n be the sample size and  k be the number of subjects in the poll who make the choice of interest: </a:t>
                </a:r>
              </a:p>
              <a:p>
                <a:pPr marL="0" indent="0">
                  <a:buNone/>
                </a:pPr>
                <a:r>
                  <a:rPr lang="en-US" dirty="0"/>
                  <a:t>        We have </a:t>
                </a:r>
                <a14:m>
                  <m:oMath xmlns:m="http://schemas.openxmlformats.org/officeDocument/2006/math">
                    <m:r>
                      <a:rPr lang="en-US" i="1" smtClean="0">
                        <a:latin typeface="Cambria Math" panose="02040503050406030204" pitchFamily="18" charset="0"/>
                      </a:rPr>
                      <m:t>𝑉𝑎𝑟</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𝑘</m:t>
                        </m:r>
                      </m:e>
                    </m:d>
                    <m:r>
                      <a:rPr lang="en-US" i="1" smtClean="0">
                        <a:latin typeface="Cambria Math" panose="02040503050406030204" pitchFamily="18" charset="0"/>
                      </a:rPr>
                      <m:t>=</m:t>
                    </m:r>
                    <m:r>
                      <a:rPr lang="en-US" i="1" smtClean="0">
                        <a:latin typeface="Cambria Math" panose="02040503050406030204" pitchFamily="18" charset="0"/>
                      </a:rPr>
                      <m:t>𝐸</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i="1" smtClean="0">
                                <a:latin typeface="Cambria Math" panose="02040503050406030204" pitchFamily="18" charset="0"/>
                              </a:rPr>
                              <m:t>𝑘</m:t>
                            </m:r>
                            <m:r>
                              <a:rPr lang="en-US" i="1" smtClean="0">
                                <a:latin typeface="Cambria Math" panose="02040503050406030204" pitchFamily="18" charset="0"/>
                              </a:rPr>
                              <m:t>−</m:t>
                            </m:r>
                            <m:r>
                              <a:rPr lang="en-US" i="1" smtClean="0">
                                <a:latin typeface="Cambria Math" panose="02040503050406030204" pitchFamily="18" charset="0"/>
                              </a:rPr>
                              <m:t>𝑛𝑝</m:t>
                            </m:r>
                          </m:e>
                        </m:d>
                      </m:e>
                      <m:sup>
                        <m:r>
                          <a:rPr lang="en-US" i="1" smtClean="0">
                            <a:latin typeface="Cambria Math" panose="02040503050406030204" pitchFamily="18" charset="0"/>
                          </a:rPr>
                          <m:t>2</m:t>
                        </m:r>
                      </m:sup>
                    </m:sSup>
                    <m:r>
                      <a:rPr lang="en-US" i="1" smtClean="0">
                        <a:latin typeface="Cambria Math" panose="02040503050406030204" pitchFamily="18" charset="0"/>
                      </a:rPr>
                      <m:t>=</m:t>
                    </m:r>
                    <m:r>
                      <a:rPr lang="en-US" i="1" smtClean="0">
                        <a:latin typeface="Cambria Math" panose="02040503050406030204" pitchFamily="18" charset="0"/>
                      </a:rPr>
                      <m:t>𝑛𝑝𝑞</m:t>
                    </m:r>
                  </m:oMath>
                </a14:m>
                <a:endParaRPr lang="en-US" dirty="0"/>
              </a:p>
              <a:p>
                <a:pPr marL="0" indent="0">
                  <a:buNone/>
                </a:pPr>
                <a:r>
                  <a:rPr lang="en-US" dirty="0"/>
                  <a:t>        and </a:t>
                </a:r>
              </a:p>
              <a:p>
                <a:pPr marL="0" indent="0">
                  <a:buNone/>
                </a:pPr>
                <a:r>
                  <a:rPr lang="en-US" dirty="0"/>
                  <a:t>        </a:t>
                </a:r>
                <a14:m>
                  <m:oMath xmlns:m="http://schemas.openxmlformats.org/officeDocument/2006/math">
                    <m:r>
                      <a:rPr lang="en-US" i="1" dirty="0" smtClean="0">
                        <a:latin typeface="Cambria Math" panose="02040503050406030204" pitchFamily="18" charset="0"/>
                      </a:rPr>
                      <m:t>𝑉𝑎𝑟</m:t>
                    </m:r>
                    <m:d>
                      <m:dPr>
                        <m:begChr m:val="["/>
                        <m:endChr m:val="]"/>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𝑝</m:t>
                            </m:r>
                          </m:e>
                        </m:acc>
                      </m:e>
                    </m:d>
                    <m:r>
                      <a:rPr lang="en-US" i="1" dirty="0" smtClean="0">
                        <a:latin typeface="Cambria Math" panose="02040503050406030204" pitchFamily="18" charset="0"/>
                      </a:rPr>
                      <m:t>=</m:t>
                    </m:r>
                    <m:r>
                      <a:rPr lang="en-US" i="1" dirty="0" smtClean="0">
                        <a:latin typeface="Cambria Math" panose="02040503050406030204" pitchFamily="18" charset="0"/>
                      </a:rPr>
                      <m:t>𝐸</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𝑘</m:t>
                                </m:r>
                                <m:r>
                                  <a:rPr lang="en-US" i="1" dirty="0" smtClean="0">
                                    <a:latin typeface="Cambria Math" panose="02040503050406030204" pitchFamily="18" charset="0"/>
                                  </a:rPr>
                                  <m:t>−</m:t>
                                </m:r>
                                <m:r>
                                  <a:rPr lang="en-US" i="1" dirty="0" smtClean="0">
                                    <a:latin typeface="Cambria Math" panose="02040503050406030204" pitchFamily="18" charset="0"/>
                                  </a:rPr>
                                  <m:t>𝑛𝑝</m:t>
                                </m:r>
                              </m:num>
                              <m:den>
                                <m:r>
                                  <a:rPr lang="en-US" i="1" dirty="0" smtClean="0">
                                    <a:latin typeface="Cambria Math" panose="02040503050406030204" pitchFamily="18" charset="0"/>
                                  </a:rPr>
                                  <m:t>𝑛</m:t>
                                </m:r>
                              </m:den>
                            </m:f>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i="1" dirty="0" smtClean="0">
                                <a:latin typeface="Cambria Math" panose="02040503050406030204" pitchFamily="18" charset="0"/>
                              </a:rPr>
                              <m:t>2</m:t>
                            </m:r>
                          </m:sup>
                        </m:sSup>
                      </m:den>
                    </m:f>
                    <m:r>
                      <a:rPr lang="en-US" i="1" dirty="0" smtClean="0">
                        <a:latin typeface="Cambria Math" panose="02040503050406030204" pitchFamily="18" charset="0"/>
                      </a:rPr>
                      <m:t>𝐸</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m:t>
                            </m:r>
                            <m:r>
                              <a:rPr lang="en-US" i="1" dirty="0" smtClean="0">
                                <a:latin typeface="Cambria Math" panose="02040503050406030204" pitchFamily="18" charset="0"/>
                              </a:rPr>
                              <m:t>𝑛𝑝</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𝑝𝑞</m:t>
                        </m:r>
                      </m:num>
                      <m:den>
                        <m:r>
                          <a:rPr lang="en-US" i="1" dirty="0" smtClean="0">
                            <a:latin typeface="Cambria Math" panose="02040503050406030204" pitchFamily="18" charset="0"/>
                          </a:rPr>
                          <m:t>𝑛</m:t>
                        </m:r>
                      </m:den>
                    </m:f>
                  </m:oMath>
                </a14:m>
                <a:r>
                  <a:rPr lang="en-US" dirty="0"/>
                  <a:t> </a:t>
                </a:r>
              </a:p>
              <a:p>
                <a:pPr marL="0" indent="0">
                  <a:buNone/>
                </a:pPr>
                <a:r>
                  <a:rPr lang="en-US" dirty="0"/>
                  <a:t>        We also have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0.975</m:t>
                        </m:r>
                      </m:sub>
                    </m:sSub>
                    <m:r>
                      <a:rPr lang="en-US" i="1" dirty="0" smtClean="0">
                        <a:latin typeface="Cambria Math" panose="02040503050406030204" pitchFamily="18" charset="0"/>
                      </a:rPr>
                      <m:t>=1.960</m:t>
                    </m:r>
                  </m:oMath>
                </a14:m>
                <a:r>
                  <a:rPr lang="en-US" dirty="0"/>
                  <a:t>   and </a:t>
                </a:r>
                <a14:m>
                  <m:oMath xmlns:m="http://schemas.openxmlformats.org/officeDocument/2006/math">
                    <m:r>
                      <a:rPr lang="en-US" i="1">
                        <a:latin typeface="Cambria Math" panose="02040503050406030204" pitchFamily="18" charset="0"/>
                      </a:rPr>
                      <m:t>𝑝𝑞</m:t>
                    </m:r>
                    <m:r>
                      <a:rPr lang="en-US" i="1">
                        <a:latin typeface="Cambria Math" panose="02040503050406030204" pitchFamily="18" charset="0"/>
                      </a:rPr>
                      <m:t> ≤0.25 </m:t>
                    </m:r>
                  </m:oMath>
                </a14:m>
                <a:endParaRPr lang="en-US" dirty="0"/>
              </a:p>
              <a:p>
                <a:r>
                  <a:rPr lang="en-US" dirty="0"/>
                  <a:t>In consequence, the interval for p is given by</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r>
                      <a:rPr lang="en-US" i="1" smtClean="0">
                        <a:latin typeface="Cambria Math" panose="02040503050406030204" pitchFamily="18" charset="0"/>
                      </a:rPr>
                      <m:t>±1.96</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i="1" smtClean="0">
                                <a:latin typeface="Cambria Math" panose="02040503050406030204" pitchFamily="18" charset="0"/>
                              </a:rPr>
                              <m:t>0.25</m:t>
                            </m:r>
                          </m:num>
                          <m:den>
                            <m:r>
                              <a:rPr lang="en-US" i="1" smtClean="0">
                                <a:latin typeface="Cambria Math" panose="02040503050406030204" pitchFamily="18" charset="0"/>
                              </a:rPr>
                              <m:t>𝑛</m:t>
                            </m:r>
                          </m:den>
                        </m:f>
                      </m:e>
                    </m:rad>
                  </m:oMath>
                </a14:m>
                <a:r>
                  <a:rPr lang="en-US" dirty="0"/>
                  <a:t>  </a:t>
                </a:r>
              </a:p>
              <a:p>
                <a:pPr marL="0" indent="0">
                  <a:buNone/>
                </a:pPr>
                <a:r>
                  <a:rPr lang="en-US" dirty="0"/>
                  <a:t>       will contain </a:t>
                </a:r>
                <a:r>
                  <a:rPr lang="en-US" i="1" dirty="0"/>
                  <a:t>p</a:t>
                </a:r>
                <a:r>
                  <a:rPr lang="en-US" dirty="0"/>
                  <a:t> with, at least, 95% probability.</a:t>
                </a:r>
              </a:p>
              <a:p>
                <a:r>
                  <a:rPr lang="en-US" dirty="0"/>
                  <a:t>To ensure that estimated value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r>
                  <a:rPr lang="en-US" dirty="0"/>
                  <a:t>     will be within 0.02 from the true value </a:t>
                </a:r>
                <a:r>
                  <a:rPr lang="en-US" i="1" dirty="0"/>
                  <a:t>p</a:t>
                </a:r>
                <a:r>
                  <a:rPr lang="en-US" dirty="0"/>
                  <a:t> we set </a:t>
                </a:r>
              </a:p>
              <a:p>
                <a:pPr marL="0" indent="0">
                  <a:buNone/>
                </a:pPr>
                <a:r>
                  <a:rPr lang="en-US" dirty="0"/>
                  <a:t>         </a:t>
                </a:r>
                <a14:m>
                  <m:oMath xmlns:m="http://schemas.openxmlformats.org/officeDocument/2006/math">
                    <m:r>
                      <a:rPr lang="en-US" i="1" dirty="0" smtClean="0">
                        <a:latin typeface="Cambria Math" panose="02040503050406030204" pitchFamily="18" charset="0"/>
                      </a:rPr>
                      <m:t>0.02=1.960</m:t>
                    </m:r>
                    <m:rad>
                      <m:radPr>
                        <m:degHide m:val="on"/>
                        <m:ctrlPr>
                          <a:rPr lang="en-US" i="1" dirty="0" smtClean="0">
                            <a:latin typeface="Cambria Math" panose="02040503050406030204" pitchFamily="18" charset="0"/>
                          </a:rPr>
                        </m:ctrlPr>
                      </m:radPr>
                      <m:deg/>
                      <m:e>
                        <m:f>
                          <m:fPr>
                            <m:ctrlPr>
                              <a:rPr lang="en-US" i="1" dirty="0" smtClean="0">
                                <a:latin typeface="Cambria Math" panose="02040503050406030204" pitchFamily="18" charset="0"/>
                              </a:rPr>
                            </m:ctrlPr>
                          </m:fPr>
                          <m:num>
                            <m:r>
                              <a:rPr lang="en-US" i="1" dirty="0" smtClean="0">
                                <a:latin typeface="Cambria Math" panose="02040503050406030204" pitchFamily="18" charset="0"/>
                              </a:rPr>
                              <m:t>0.25</m:t>
                            </m:r>
                          </m:num>
                          <m:den>
                            <m:r>
                              <a:rPr lang="en-US" i="1" dirty="0" smtClean="0">
                                <a:latin typeface="Cambria Math" panose="02040503050406030204" pitchFamily="18" charset="0"/>
                              </a:rPr>
                              <m:t>𝑛</m:t>
                            </m:r>
                          </m:den>
                        </m:f>
                      </m:e>
                    </m:rad>
                  </m:oMath>
                </a14:m>
                <a:r>
                  <a:rPr lang="en-US" dirty="0"/>
                  <a:t>.</a:t>
                </a:r>
              </a:p>
              <a:p>
                <a:r>
                  <a:rPr lang="en-US" dirty="0"/>
                  <a:t>Squaring both sides of the equation we obtain</a:t>
                </a:r>
              </a:p>
              <a:p>
                <a:pPr marL="0" indent="0">
                  <a:buNone/>
                </a:pPr>
                <a:r>
                  <a:rPr lang="en-US" dirty="0"/>
                  <a:t>         </a:t>
                </a:r>
                <a14:m>
                  <m:oMath xmlns:m="http://schemas.openxmlformats.org/officeDocument/2006/math">
                    <m:r>
                      <a:rPr lang="en-US" i="1" dirty="0" smtClean="0">
                        <a:latin typeface="Cambria Math" panose="02040503050406030204" pitchFamily="18" charset="0"/>
                      </a:rPr>
                      <m:t>0.0004=3.84.</m:t>
                    </m:r>
                    <m:f>
                      <m:fPr>
                        <m:ctrlPr>
                          <a:rPr lang="en-US" i="1" dirty="0" smtClean="0">
                            <a:latin typeface="Cambria Math" panose="02040503050406030204" pitchFamily="18" charset="0"/>
                          </a:rPr>
                        </m:ctrlPr>
                      </m:fPr>
                      <m:num>
                        <m:r>
                          <a:rPr lang="en-US" i="1" dirty="0" smtClean="0">
                            <a:latin typeface="Cambria Math" panose="02040503050406030204" pitchFamily="18" charset="0"/>
                          </a:rPr>
                          <m:t>0.25</m:t>
                        </m:r>
                      </m:num>
                      <m:den>
                        <m:r>
                          <a:rPr lang="en-US" i="1" dirty="0" smtClean="0">
                            <a:latin typeface="Cambria Math" panose="02040503050406030204" pitchFamily="18" charset="0"/>
                          </a:rPr>
                          <m:t>𝑛</m:t>
                        </m:r>
                      </m:den>
                    </m:f>
                  </m:oMath>
                </a14:m>
                <a:r>
                  <a:rPr lang="en-US" dirty="0"/>
                  <a:t>     and </a:t>
                </a:r>
                <a14:m>
                  <m:oMath xmlns:m="http://schemas.openxmlformats.org/officeDocument/2006/math">
                    <m:r>
                      <a:rPr lang="pt-BR" i="1" dirty="0">
                        <a:latin typeface="Cambria Math" panose="02040503050406030204" pitchFamily="18" charset="0"/>
                      </a:rPr>
                      <m:t>𝑛</m:t>
                    </m:r>
                    <m:r>
                      <a:rPr lang="pt-BR" i="1" dirty="0">
                        <a:latin typeface="Cambria Math" panose="02040503050406030204" pitchFamily="18" charset="0"/>
                      </a:rPr>
                      <m:t>=3.84.</m:t>
                    </m:r>
                    <m:f>
                      <m:fPr>
                        <m:ctrlPr>
                          <a:rPr lang="pt-BR" i="1" dirty="0">
                            <a:latin typeface="Cambria Math" panose="02040503050406030204" pitchFamily="18" charset="0"/>
                          </a:rPr>
                        </m:ctrlPr>
                      </m:fPr>
                      <m:num>
                        <m:r>
                          <a:rPr lang="pt-BR" i="1" dirty="0">
                            <a:latin typeface="Cambria Math" panose="02040503050406030204" pitchFamily="18" charset="0"/>
                          </a:rPr>
                          <m:t>0.25</m:t>
                        </m:r>
                      </m:num>
                      <m:den>
                        <m:r>
                          <a:rPr lang="pt-BR" i="1" dirty="0">
                            <a:latin typeface="Cambria Math" panose="02040503050406030204" pitchFamily="18" charset="0"/>
                          </a:rPr>
                          <m:t>0.0004</m:t>
                        </m:r>
                      </m:den>
                    </m:f>
                    <m:r>
                      <a:rPr lang="pt-BR" i="1" dirty="0">
                        <a:latin typeface="Cambria Math" panose="02040503050406030204" pitchFamily="18" charset="0"/>
                      </a:rPr>
                      <m:t>=2400</m:t>
                    </m:r>
                  </m:oMath>
                </a14:m>
                <a:endParaRPr lang="en-US" dirty="0"/>
              </a:p>
            </p:txBody>
          </p:sp>
        </mc:Choice>
        <mc:Fallback xmlns="">
          <p:sp>
            <p:nvSpPr>
              <p:cNvPr id="3" name="Content Placeholder 2">
                <a:extLst>
                  <a:ext uri="{FF2B5EF4-FFF2-40B4-BE49-F238E27FC236}">
                    <a16:creationId xmlns:a16="http://schemas.microsoft.com/office/drawing/2014/main" id="{1F646303-0DF7-40CB-A6B9-A2BAA00BE1BE}"/>
                  </a:ext>
                </a:extLst>
              </p:cNvPr>
              <p:cNvSpPr>
                <a:spLocks noGrp="1" noRot="1" noChangeAspect="1" noMove="1" noResize="1" noEditPoints="1" noAdjustHandles="1" noChangeArrowheads="1" noChangeShapeType="1" noTextEdit="1"/>
              </p:cNvSpPr>
              <p:nvPr>
                <p:ph idx="1"/>
              </p:nvPr>
            </p:nvSpPr>
            <p:spPr>
              <a:xfrm>
                <a:off x="1484310" y="766917"/>
                <a:ext cx="10018713" cy="5024284"/>
              </a:xfrm>
              <a:blipFill>
                <a:blip r:embed="rId2"/>
                <a:stretch>
                  <a:fillRect l="-852" t="-1456"/>
                </a:stretch>
              </a:blipFill>
            </p:spPr>
            <p:txBody>
              <a:bodyPr/>
              <a:lstStyle/>
              <a:p>
                <a:r>
                  <a:rPr lang="en-US">
                    <a:noFill/>
                  </a:rPr>
                  <a:t> </a:t>
                </a:r>
              </a:p>
            </p:txBody>
          </p:sp>
        </mc:Fallback>
      </mc:AlternateContent>
    </p:spTree>
    <p:extLst>
      <p:ext uri="{BB962C8B-B14F-4D97-AF65-F5344CB8AC3E}">
        <p14:creationId xmlns:p14="http://schemas.microsoft.com/office/powerpoint/2010/main" val="1485020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B294-968B-4633-89D5-2EFC85DC5418}"/>
              </a:ext>
            </a:extLst>
          </p:cNvPr>
          <p:cNvSpPr>
            <a:spLocks noGrp="1"/>
          </p:cNvSpPr>
          <p:nvPr>
            <p:ph type="title"/>
          </p:nvPr>
        </p:nvSpPr>
        <p:spPr>
          <a:xfrm>
            <a:off x="1484310" y="0"/>
            <a:ext cx="10018713" cy="680884"/>
          </a:xfrm>
        </p:spPr>
        <p:txBody>
          <a:bodyPr>
            <a:normAutofit fontScale="90000"/>
          </a:bodyPr>
          <a:lstStyle/>
          <a:p>
            <a:r>
              <a:rPr lang="en-US" dirty="0"/>
              <a:t>Readings</a:t>
            </a:r>
          </a:p>
        </p:txBody>
      </p:sp>
      <p:sp>
        <p:nvSpPr>
          <p:cNvPr id="3" name="Content Placeholder 2">
            <a:extLst>
              <a:ext uri="{FF2B5EF4-FFF2-40B4-BE49-F238E27FC236}">
                <a16:creationId xmlns:a16="http://schemas.microsoft.com/office/drawing/2014/main" id="{6887A612-90E7-4B54-9FEC-797EE1780D2F}"/>
              </a:ext>
            </a:extLst>
          </p:cNvPr>
          <p:cNvSpPr>
            <a:spLocks noGrp="1"/>
          </p:cNvSpPr>
          <p:nvPr>
            <p:ph idx="1"/>
          </p:nvPr>
        </p:nvSpPr>
        <p:spPr>
          <a:xfrm>
            <a:off x="1405652" y="680884"/>
            <a:ext cx="10018713" cy="3124201"/>
          </a:xfrm>
        </p:spPr>
        <p:txBody>
          <a:bodyPr/>
          <a:lstStyle/>
          <a:p>
            <a:r>
              <a:rPr lang="en-US" dirty="0"/>
              <a:t>Inference is covered in Chapters 6-8 of the Textbook, pages 310 to 497 of the 14</a:t>
            </a:r>
            <a:r>
              <a:rPr lang="en-US" baseline="30000" dirty="0"/>
              <a:t>th</a:t>
            </a:r>
            <a:r>
              <a:rPr lang="en-US" dirty="0"/>
              <a:t> Edition.  Students would profit from reading Chapters 9 and 10 from </a:t>
            </a:r>
            <a:r>
              <a:rPr lang="en-US" i="1" dirty="0"/>
              <a:t>The Art of Statistics. </a:t>
            </a:r>
            <a:r>
              <a:rPr lang="en-US" dirty="0"/>
              <a:t>Chapter 5 has the basic ideas of what we ill be discussing next.</a:t>
            </a:r>
          </a:p>
        </p:txBody>
      </p:sp>
    </p:spTree>
    <p:extLst>
      <p:ext uri="{BB962C8B-B14F-4D97-AF65-F5344CB8AC3E}">
        <p14:creationId xmlns:p14="http://schemas.microsoft.com/office/powerpoint/2010/main" val="5293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7D0B-D68E-4345-84E7-E000F426BD5B}"/>
              </a:ext>
            </a:extLst>
          </p:cNvPr>
          <p:cNvSpPr>
            <a:spLocks noGrp="1"/>
          </p:cNvSpPr>
          <p:nvPr>
            <p:ph type="title"/>
          </p:nvPr>
        </p:nvSpPr>
        <p:spPr>
          <a:xfrm>
            <a:off x="1378432" y="2408"/>
            <a:ext cx="10018713" cy="709863"/>
          </a:xfrm>
        </p:spPr>
        <p:txBody>
          <a:bodyPr/>
          <a:lstStyle/>
          <a:p>
            <a:r>
              <a:rPr lang="en-US" dirty="0"/>
              <a:t>The Exponential Distribution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14D966-D1B1-499A-AE64-70B2B8843766}"/>
                  </a:ext>
                </a:extLst>
              </p:cNvPr>
              <p:cNvSpPr>
                <a:spLocks noGrp="1"/>
              </p:cNvSpPr>
              <p:nvPr>
                <p:ph idx="1"/>
              </p:nvPr>
            </p:nvSpPr>
            <p:spPr>
              <a:xfrm>
                <a:off x="1465061" y="837399"/>
                <a:ext cx="10018713" cy="6018194"/>
              </a:xfrm>
            </p:spPr>
            <p:txBody>
              <a:bodyPr>
                <a:normAutofit fontScale="85000" lnSpcReduction="20000"/>
              </a:bodyPr>
              <a:lstStyle/>
              <a:p>
                <a:endParaRPr lang="en-US" dirty="0"/>
              </a:p>
              <a:p>
                <a:endParaRPr lang="en-US" dirty="0"/>
              </a:p>
              <a:p>
                <a:r>
                  <a:rPr lang="en-US" dirty="0"/>
                  <a:t>This process is akin to the tossing a coin: one might interpret disintegration as observing a Head in tossing a biased coin. In this sense, the particle only survives a time </a:t>
                </a:r>
                <a14:m>
                  <m:oMath xmlns:m="http://schemas.openxmlformats.org/officeDocument/2006/math">
                    <m:r>
                      <a:rPr lang="en-US" i="1" smtClean="0">
                        <a:latin typeface="Cambria Math" panose="02040503050406030204" pitchFamily="18" charset="0"/>
                      </a:rPr>
                      <m:t>𝑘</m:t>
                    </m:r>
                    <m:r>
                      <a:rPr lang="en-US" i="1" smtClean="0">
                        <a:latin typeface="Cambria Math" panose="02040503050406030204" pitchFamily="18" charset="0"/>
                      </a:rPr>
                      <m:t> </m:t>
                    </m:r>
                    <m:r>
                      <m:rPr>
                        <m:sty m:val="p"/>
                      </m:rPr>
                      <a:rPr lang="en-US" i="0" smtClean="0">
                        <a:latin typeface="Cambria Math" panose="02040503050406030204" pitchFamily="18" charset="0"/>
                      </a:rPr>
                      <m:t>Δ</m:t>
                    </m:r>
                    <m:r>
                      <a:rPr lang="en-US" i="1" smtClean="0">
                        <a:latin typeface="Cambria Math" panose="02040503050406030204" pitchFamily="18" charset="0"/>
                      </a:rPr>
                      <m:t>𝑡</m:t>
                    </m:r>
                  </m:oMath>
                </a14:m>
                <a:r>
                  <a:rPr lang="en-US" dirty="0"/>
                  <a:t>  only if we get a run of </a:t>
                </a:r>
                <a:r>
                  <a:rPr lang="en-US" i="1" dirty="0"/>
                  <a:t>k</a:t>
                </a:r>
                <a:r>
                  <a:rPr lang="en-US" dirty="0"/>
                  <a:t> straight tails. </a:t>
                </a:r>
              </a:p>
              <a:p>
                <a:r>
                  <a:rPr lang="en-US" dirty="0"/>
                  <a:t>The probability of this is </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m:rPr>
                                    <m:sty m:val="p"/>
                                  </m:rPr>
                                  <a:rPr lang="en-US" i="0" smtClean="0">
                                    <a:latin typeface="Cambria Math" panose="02040503050406030204" pitchFamily="18" charset="0"/>
                                  </a:rPr>
                                  <m:t>Δ</m:t>
                                </m:r>
                                <m:r>
                                  <a:rPr lang="en-US" i="1" smtClean="0">
                                    <a:latin typeface="Cambria Math" panose="02040503050406030204" pitchFamily="18" charset="0"/>
                                  </a:rPr>
                                  <m:t>𝑡</m:t>
                                </m:r>
                              </m:sub>
                            </m:sSub>
                          </m:e>
                        </m:d>
                      </m:e>
                      <m:sup>
                        <m:r>
                          <a:rPr lang="en-US" i="1" smtClean="0">
                            <a:latin typeface="Cambria Math" panose="02040503050406030204" pitchFamily="18" charset="0"/>
                          </a:rPr>
                          <m:t>𝑘</m:t>
                        </m:r>
                      </m:sup>
                    </m:sSup>
                  </m:oMath>
                </a14:m>
                <a:endParaRPr lang="en-US" dirty="0"/>
              </a:p>
              <a:p>
                <a:r>
                  <a:rPr lang="en-US" dirty="0"/>
                  <a:t>Denoting the time of the particle disintegration by T, the probability of the particle surviving beyond time </a:t>
                </a:r>
                <a:r>
                  <a:rPr lang="en-US" i="1" dirty="0"/>
                  <a:t>t </a:t>
                </a:r>
                <a:r>
                  <a:rPr lang="en-US" dirty="0"/>
                  <a:t>is given by </a:t>
                </a:r>
              </a:p>
              <a:p>
                <a:pPr marL="0" indent="0" algn="ctr">
                  <a:buNone/>
                </a:pP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𝑇</m:t>
                        </m:r>
                        <m:r>
                          <a:rPr lang="en-US" i="1" smtClean="0">
                            <a:latin typeface="Cambria Math" panose="02040503050406030204" pitchFamily="18" charset="0"/>
                          </a:rPr>
                          <m:t>≥</m:t>
                        </m:r>
                        <m:r>
                          <a:rPr lang="en-US" i="1" smtClean="0">
                            <a:latin typeface="Cambria Math" panose="02040503050406030204" pitchFamily="18" charset="0"/>
                          </a:rPr>
                          <m:t>𝑡</m:t>
                        </m:r>
                      </m:e>
                    </m:d>
                    <m:r>
                      <a:rPr lang="en-US" i="1" smtClean="0">
                        <a:latin typeface="Cambria Math" panose="02040503050406030204" pitchFamily="18" charset="0"/>
                      </a:rPr>
                      <m:t>=</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m:rPr>
                                    <m:sty m:val="p"/>
                                  </m:rPr>
                                  <a:rPr lang="en-US" i="0" smtClean="0">
                                    <a:latin typeface="Cambria Math" panose="02040503050406030204" pitchFamily="18" charset="0"/>
                                  </a:rPr>
                                  <m:t>Δ</m:t>
                                </m:r>
                                <m:r>
                                  <a:rPr lang="en-US" i="1" smtClean="0">
                                    <a:latin typeface="Cambria Math" panose="02040503050406030204" pitchFamily="18" charset="0"/>
                                  </a:rPr>
                                  <m:t>𝑡</m:t>
                                </m:r>
                              </m:sub>
                            </m:sSub>
                          </m:e>
                        </m:d>
                      </m:e>
                      <m:sup>
                        <m:f>
                          <m:fPr>
                            <m:ctrlPr>
                              <a:rPr lang="en-US" i="1" smtClean="0">
                                <a:latin typeface="Cambria Math" panose="02040503050406030204" pitchFamily="18" charset="0"/>
                              </a:rPr>
                            </m:ctrlPr>
                          </m:fPr>
                          <m:num>
                            <m:r>
                              <a:rPr lang="en-US" i="1" smtClean="0">
                                <a:latin typeface="Cambria Math" panose="02040503050406030204" pitchFamily="18" charset="0"/>
                              </a:rPr>
                              <m:t>𝑡</m:t>
                            </m:r>
                          </m:num>
                          <m:den>
                            <m:r>
                              <m:rPr>
                                <m:sty m:val="p"/>
                              </m:rPr>
                              <a:rPr lang="en-US" i="0" smtClean="0">
                                <a:latin typeface="Cambria Math" panose="02040503050406030204" pitchFamily="18" charset="0"/>
                              </a:rPr>
                              <m:t>Δ</m:t>
                            </m:r>
                            <m:r>
                              <a:rPr lang="en-US" i="1" smtClean="0">
                                <a:latin typeface="Cambria Math" panose="02040503050406030204" pitchFamily="18" charset="0"/>
                              </a:rPr>
                              <m:t>𝑡</m:t>
                            </m:r>
                          </m:den>
                        </m:f>
                      </m:sup>
                    </m:sSup>
                  </m:oMath>
                </a14:m>
                <a:r>
                  <a:rPr lang="en-US" i="1" dirty="0"/>
                  <a:t>    </a:t>
                </a:r>
              </a:p>
              <a:p>
                <a:pPr marL="0" indent="0">
                  <a:buNone/>
                </a:pPr>
                <a:r>
                  <a:rPr lang="en-US" dirty="0"/>
                  <a:t>or</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𝑞</m:t>
                                          </m:r>
                                        </m:e>
                                        <m:sub>
                                          <m:r>
                                            <m:rPr>
                                              <m:sty m:val="p"/>
                                            </m:rPr>
                                            <a:rPr lang="en-US" i="0" smtClean="0">
                                              <a:latin typeface="Cambria Math" panose="02040503050406030204" pitchFamily="18" charset="0"/>
                                            </a:rPr>
                                            <m:t>Δ</m:t>
                                          </m:r>
                                          <m:r>
                                            <a:rPr lang="en-US" i="1" smtClean="0">
                                              <a:latin typeface="Cambria Math" panose="02040503050406030204" pitchFamily="18" charset="0"/>
                                            </a:rPr>
                                            <m:t>𝑡</m:t>
                                          </m:r>
                                        </m:sub>
                                      </m:sSub>
                                    </m:e>
                                  </m:d>
                                </m:e>
                                <m:sup>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m:rPr>
                                          <m:sty m:val="p"/>
                                        </m:rPr>
                                        <a:rPr lang="en-US" i="0" smtClean="0">
                                          <a:latin typeface="Cambria Math" panose="02040503050406030204" pitchFamily="18" charset="0"/>
                                        </a:rPr>
                                        <m:t>Δ</m:t>
                                      </m:r>
                                      <m:r>
                                        <a:rPr lang="en-US" i="1" smtClean="0">
                                          <a:latin typeface="Cambria Math" panose="02040503050406030204" pitchFamily="18" charset="0"/>
                                        </a:rPr>
                                        <m:t>𝑡</m:t>
                                      </m:r>
                                    </m:den>
                                  </m:f>
                                </m:sup>
                              </m:sSup>
                            </m:e>
                          </m:d>
                        </m:e>
                        <m:sup>
                          <m:r>
                            <a:rPr lang="en-US" i="1" smtClean="0">
                              <a:latin typeface="Cambria Math" panose="02040503050406030204" pitchFamily="18" charset="0"/>
                            </a:rPr>
                            <m:t>𝑡</m:t>
                          </m:r>
                        </m:sup>
                      </m:sSup>
                    </m:oMath>
                  </m:oMathPara>
                </a14:m>
                <a:endParaRPr lang="en-US" dirty="0"/>
              </a:p>
              <a:p>
                <a:pPr marL="0" indent="0" algn="ctr">
                  <a:buNone/>
                </a:pPr>
                <a:endParaRPr lang="en-US" dirty="0"/>
              </a:p>
              <a:p>
                <a:pPr>
                  <a:buFont typeface="Arial" panose="020B0604020202020204" pitchFamily="34" charset="0"/>
                  <a:buChar char="•"/>
                </a:pPr>
                <a:r>
                  <a:rPr lang="en-US" dirty="0"/>
                  <a:t>When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→0</m:t>
                    </m:r>
                  </m:oMath>
                </a14:m>
                <a:r>
                  <a:rPr lang="en-US" dirty="0"/>
                  <a:t> the expression in brackets will converge to a number between 0 and 1. We can express that as: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m:t>
                        </m:r>
                        <m:r>
                          <a:rPr lang="en-US" i="1" smtClean="0">
                            <a:latin typeface="Cambria Math" panose="02040503050406030204" pitchFamily="18" charset="0"/>
                          </a:rPr>
                          <m:t>𝜆</m:t>
                        </m:r>
                      </m:sup>
                    </m:sSup>
                    <m:r>
                      <a:rPr lang="en-US" i="1" smtClean="0">
                        <a:latin typeface="Cambria Math" panose="02040503050406030204" pitchFamily="18" charset="0"/>
                      </a:rPr>
                      <m:t>,0≤</m:t>
                    </m:r>
                    <m:r>
                      <a:rPr lang="en-US" i="1" smtClean="0">
                        <a:latin typeface="Cambria Math" panose="02040503050406030204" pitchFamily="18" charset="0"/>
                      </a:rPr>
                      <m:t>𝜆</m:t>
                    </m:r>
                    <m:r>
                      <a:rPr lang="en-US" i="1" smtClean="0">
                        <a:latin typeface="Cambria Math" panose="02040503050406030204" pitchFamily="18" charset="0"/>
                      </a:rPr>
                      <m:t>&lt;∞</m:t>
                    </m:r>
                  </m:oMath>
                </a14:m>
                <a:endParaRPr lang="en-US" dirty="0"/>
              </a:p>
              <a:p>
                <a:pPr>
                  <a:buFont typeface="Arial" panose="020B0604020202020204" pitchFamily="34" charset="0"/>
                  <a:buChar char="•"/>
                </a:pPr>
                <a:r>
                  <a:rPr lang="en-US" dirty="0"/>
                  <a:t>In consequence </a:t>
                </a:r>
                <a14:m>
                  <m:oMath xmlns:m="http://schemas.openxmlformats.org/officeDocument/2006/math">
                    <m:r>
                      <a:rPr lang="fr-FR" i="1" smtClean="0">
                        <a:latin typeface="Cambria Math" panose="02040503050406030204" pitchFamily="18" charset="0"/>
                      </a:rPr>
                      <m:t>𝑃</m:t>
                    </m:r>
                    <m:d>
                      <m:dPr>
                        <m:ctrlPr>
                          <a:rPr lang="fr-FR" i="1" smtClean="0">
                            <a:latin typeface="Cambria Math" panose="02040503050406030204" pitchFamily="18" charset="0"/>
                          </a:rPr>
                        </m:ctrlPr>
                      </m:dPr>
                      <m:e>
                        <m:r>
                          <a:rPr lang="fr-FR" i="1" smtClean="0">
                            <a:latin typeface="Cambria Math" panose="02040503050406030204" pitchFamily="18" charset="0"/>
                          </a:rPr>
                          <m:t>𝑇</m:t>
                        </m:r>
                        <m:r>
                          <a:rPr lang="fr-FR" i="1" smtClean="0">
                            <a:latin typeface="Cambria Math" panose="02040503050406030204" pitchFamily="18" charset="0"/>
                          </a:rPr>
                          <m:t>&gt;</m:t>
                        </m:r>
                        <m:r>
                          <a:rPr lang="fr-FR" i="1" smtClean="0">
                            <a:latin typeface="Cambria Math" panose="02040503050406030204" pitchFamily="18" charset="0"/>
                          </a:rPr>
                          <m:t>𝑡</m:t>
                        </m:r>
                      </m:e>
                    </m:d>
                    <m:r>
                      <a:rPr lang="fr-FR" i="1" smtClean="0">
                        <a:latin typeface="Cambria Math" panose="02040503050406030204" pitchFamily="18" charset="0"/>
                      </a:rPr>
                      <m:t>=</m:t>
                    </m:r>
                    <m:sSup>
                      <m:sSupPr>
                        <m:ctrlPr>
                          <a:rPr lang="fr-FR" i="1" smtClean="0">
                            <a:latin typeface="Cambria Math" panose="02040503050406030204" pitchFamily="18" charset="0"/>
                          </a:rPr>
                        </m:ctrlPr>
                      </m:sSupPr>
                      <m:e>
                        <m:r>
                          <a:rPr lang="fr-FR" i="1" smtClean="0">
                            <a:latin typeface="Cambria Math" panose="02040503050406030204" pitchFamily="18" charset="0"/>
                          </a:rPr>
                          <m:t>𝑒</m:t>
                        </m:r>
                      </m:e>
                      <m:sup>
                        <m:r>
                          <a:rPr lang="fr-FR" i="1" smtClean="0">
                            <a:latin typeface="Cambria Math" panose="02040503050406030204" pitchFamily="18" charset="0"/>
                          </a:rPr>
                          <m:t>−</m:t>
                        </m:r>
                        <m:r>
                          <a:rPr lang="fr-FR" i="1" smtClean="0">
                            <a:latin typeface="Cambria Math" panose="02040503050406030204" pitchFamily="18" charset="0"/>
                          </a:rPr>
                          <m:t>𝜆</m:t>
                        </m:r>
                        <m:r>
                          <a:rPr lang="fr-FR" i="1" smtClean="0">
                            <a:latin typeface="Cambria Math" panose="02040503050406030204" pitchFamily="18" charset="0"/>
                          </a:rPr>
                          <m:t>𝑡</m:t>
                        </m:r>
                      </m:sup>
                    </m:sSup>
                  </m:oMath>
                </a14:m>
                <a:endParaRPr lang="en-US" dirty="0"/>
              </a:p>
              <a:p>
                <a:pPr>
                  <a:buFont typeface="Arial" panose="020B0604020202020204" pitchFamily="34" charset="0"/>
                  <a:buChar char="•"/>
                </a:pPr>
                <a:r>
                  <a:rPr lang="en-US" dirty="0"/>
                  <a:t>(lightbulb fails after t)</a:t>
                </a:r>
              </a:p>
              <a:p>
                <a:pPr>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5214D966-D1B1-499A-AE64-70B2B8843766}"/>
                  </a:ext>
                </a:extLst>
              </p:cNvPr>
              <p:cNvSpPr>
                <a:spLocks noGrp="1" noRot="1" noChangeAspect="1" noMove="1" noResize="1" noEditPoints="1" noAdjustHandles="1" noChangeArrowheads="1" noChangeShapeType="1" noTextEdit="1"/>
              </p:cNvSpPr>
              <p:nvPr>
                <p:ph idx="1"/>
              </p:nvPr>
            </p:nvSpPr>
            <p:spPr>
              <a:xfrm>
                <a:off x="1465061" y="837399"/>
                <a:ext cx="10018713" cy="6018194"/>
              </a:xfrm>
              <a:blipFill>
                <a:blip r:embed="rId2"/>
                <a:stretch>
                  <a:fillRect l="-1139" r="-759"/>
                </a:stretch>
              </a:blipFill>
            </p:spPr>
            <p:txBody>
              <a:bodyPr/>
              <a:lstStyle/>
              <a:p>
                <a:r>
                  <a:rPr lang="en-US">
                    <a:noFill/>
                  </a:rPr>
                  <a:t> </a:t>
                </a:r>
              </a:p>
            </p:txBody>
          </p:sp>
        </mc:Fallback>
      </mc:AlternateContent>
    </p:spTree>
    <p:extLst>
      <p:ext uri="{BB962C8B-B14F-4D97-AF65-F5344CB8AC3E}">
        <p14:creationId xmlns:p14="http://schemas.microsoft.com/office/powerpoint/2010/main" val="293263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039C-44A4-49FC-BD38-C06031C1121E}"/>
              </a:ext>
            </a:extLst>
          </p:cNvPr>
          <p:cNvSpPr>
            <a:spLocks noGrp="1"/>
          </p:cNvSpPr>
          <p:nvPr>
            <p:ph type="title"/>
          </p:nvPr>
        </p:nvSpPr>
        <p:spPr>
          <a:xfrm>
            <a:off x="1359184" y="500514"/>
            <a:ext cx="9498114" cy="750770"/>
          </a:xfrm>
        </p:spPr>
        <p:txBody>
          <a:bodyPr>
            <a:normAutofit fontScale="90000"/>
          </a:bodyPr>
          <a:lstStyle/>
          <a:p>
            <a:r>
              <a:rPr lang="en-US" dirty="0"/>
              <a:t>The Basic Rules of Probability</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A9CE4-B39C-4C07-90D3-8519B00E0EBB}"/>
                  </a:ext>
                </a:extLst>
              </p:cNvPr>
              <p:cNvSpPr>
                <a:spLocks noGrp="1"/>
              </p:cNvSpPr>
              <p:nvPr>
                <p:ph idx="1"/>
              </p:nvPr>
            </p:nvSpPr>
            <p:spPr>
              <a:xfrm>
                <a:off x="1262930" y="1251284"/>
                <a:ext cx="10018713" cy="5620352"/>
              </a:xfrm>
            </p:spPr>
            <p:txBody>
              <a:bodyPr>
                <a:normAutofit/>
              </a:bodyPr>
              <a:lstStyle/>
              <a:p>
                <a:r>
                  <a:rPr lang="en-US" b="1" dirty="0"/>
                  <a:t>Experiments</a:t>
                </a:r>
                <a:r>
                  <a:rPr lang="en-US" dirty="0"/>
                  <a:t> - Are processes that lead to a single outcome that cannot be predicted with certainty.</a:t>
                </a:r>
              </a:p>
              <a:p>
                <a:r>
                  <a:rPr lang="en-US" b="1" dirty="0"/>
                  <a:t>Sample Space </a:t>
                </a:r>
                <a:r>
                  <a:rPr lang="en-US" dirty="0"/>
                  <a:t>– The collection of all possible outcomes. It is usually represented by </a:t>
                </a:r>
                <a14:m>
                  <m:oMath xmlns:m="http://schemas.openxmlformats.org/officeDocument/2006/math">
                    <m:r>
                      <m:rPr>
                        <m:sty m:val="p"/>
                      </m:rPr>
                      <a:rPr lang="en-US" i="0" smtClean="0">
                        <a:latin typeface="Cambria Math" panose="02040503050406030204" pitchFamily="18" charset="0"/>
                      </a:rPr>
                      <m:t>Ω</m:t>
                    </m:r>
                    <m:r>
                      <a:rPr lang="en-US" b="0" i="0" smtClean="0">
                        <a:latin typeface="Cambria Math" panose="02040503050406030204" pitchFamily="18" charset="0"/>
                      </a:rPr>
                      <m:t>.</m:t>
                    </m:r>
                  </m:oMath>
                </a14:m>
                <a:r>
                  <a:rPr lang="en-US" b="0" dirty="0"/>
                  <a:t> Each possible outcome is usually referred to as a </a:t>
                </a:r>
                <a:r>
                  <a:rPr lang="en-US" b="1" dirty="0"/>
                  <a:t>Sample Point.</a:t>
                </a:r>
              </a:p>
              <a:p>
                <a:r>
                  <a:rPr lang="en-US" b="1" dirty="0"/>
                  <a:t>Probability Rules for Sample Points – </a:t>
                </a:r>
                <a:r>
                  <a:rPr lang="en-US" dirty="0"/>
                  <a:t>Assuming</a:t>
                </a:r>
                <a:r>
                  <a:rPr lang="en-US" b="1" dirty="0"/>
                  <a:t> </a:t>
                </a:r>
                <a:r>
                  <a:rPr lang="en-US" dirty="0"/>
                  <a:t>the sample space is countable, 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𝑖</m:t>
                        </m:r>
                      </m:sub>
                    </m:sSub>
                  </m:oMath>
                </a14:m>
                <a:r>
                  <a:rPr lang="en-US" dirty="0"/>
                  <a:t> represent the probability of a sample point:</a:t>
                </a:r>
              </a:p>
              <a:p>
                <a:pPr lvl="1">
                  <a:buFont typeface="Wingdings" panose="05000000000000000000" pitchFamily="2" charset="2"/>
                  <a:buChar char="ü"/>
                </a:pPr>
                <a:r>
                  <a:rPr lang="en-US" dirty="0"/>
                  <a:t>All sample point probabilities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𝑖</m:t>
                        </m:r>
                      </m:sub>
                    </m:sSub>
                  </m:oMath>
                </a14:m>
                <a:r>
                  <a:rPr lang="en-US" dirty="0"/>
                  <a:t> must satisfy </a:t>
                </a:r>
                <a14:m>
                  <m:oMath xmlns:m="http://schemas.openxmlformats.org/officeDocument/2006/math">
                    <m:r>
                      <a:rPr lang="it-IT" i="1" smtClean="0">
                        <a:latin typeface="Cambria Math" panose="02040503050406030204" pitchFamily="18" charset="0"/>
                      </a:rPr>
                      <m:t>0≤</m:t>
                    </m:r>
                    <m:sSub>
                      <m:sSubPr>
                        <m:ctrlPr>
                          <a:rPr lang="it-IT" i="1" smtClean="0">
                            <a:latin typeface="Cambria Math" panose="02040503050406030204" pitchFamily="18" charset="0"/>
                          </a:rPr>
                        </m:ctrlPr>
                      </m:sSubPr>
                      <m:e>
                        <m:r>
                          <a:rPr lang="it-IT" i="1" smtClean="0">
                            <a:latin typeface="Cambria Math" panose="02040503050406030204" pitchFamily="18" charset="0"/>
                          </a:rPr>
                          <m:t>𝑝</m:t>
                        </m:r>
                      </m:e>
                      <m:sub>
                        <m:r>
                          <a:rPr lang="it-IT" i="1" smtClean="0">
                            <a:latin typeface="Cambria Math" panose="02040503050406030204" pitchFamily="18" charset="0"/>
                          </a:rPr>
                          <m:t>𝑖</m:t>
                        </m:r>
                      </m:sub>
                    </m:sSub>
                    <m:r>
                      <a:rPr lang="it-IT" i="1" smtClean="0">
                        <a:latin typeface="Cambria Math" panose="02040503050406030204" pitchFamily="18" charset="0"/>
                      </a:rPr>
                      <m:t>≤1</m:t>
                    </m:r>
                    <m:r>
                      <a:rPr lang="en-US" b="0" i="1" smtClean="0">
                        <a:latin typeface="Cambria Math" panose="02040503050406030204" pitchFamily="18" charset="0"/>
                      </a:rPr>
                      <m:t> </m:t>
                    </m:r>
                  </m:oMath>
                </a14:m>
                <a:r>
                  <a:rPr lang="en-US" b="0" dirty="0"/>
                  <a:t>     (*)</a:t>
                </a:r>
              </a:p>
              <a:p>
                <a:pPr lvl="1">
                  <a:buFont typeface="Wingdings" panose="05000000000000000000" pitchFamily="2" charset="2"/>
                  <a:buChar char="ü"/>
                </a:pPr>
                <a14:m>
                  <m:oMath xmlns:m="http://schemas.openxmlformats.org/officeDocument/2006/math">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=1</m:t>
                    </m:r>
                  </m:oMath>
                </a14:m>
                <a:r>
                  <a:rPr lang="en-US" dirty="0"/>
                  <a:t>										(**)</a:t>
                </a:r>
              </a:p>
              <a:p>
                <a:pPr marL="457200" lvl="1" indent="0">
                  <a:buNone/>
                </a:pPr>
                <a:endParaRPr lang="en-US" b="0" dirty="0"/>
              </a:p>
              <a:p>
                <a:pPr lvl="1">
                  <a:buFont typeface="Wingdings" panose="05000000000000000000" pitchFamily="2" charset="2"/>
                  <a:buChar char="ü"/>
                </a:pPr>
                <a:endParaRPr lang="en-US" b="0" dirty="0"/>
              </a:p>
            </p:txBody>
          </p:sp>
        </mc:Choice>
        <mc:Fallback xmlns="">
          <p:sp>
            <p:nvSpPr>
              <p:cNvPr id="3" name="Content Placeholder 2">
                <a:extLst>
                  <a:ext uri="{FF2B5EF4-FFF2-40B4-BE49-F238E27FC236}">
                    <a16:creationId xmlns:a16="http://schemas.microsoft.com/office/drawing/2014/main" id="{8D4A9CE4-B39C-4C07-90D3-8519B00E0EBB}"/>
                  </a:ext>
                </a:extLst>
              </p:cNvPr>
              <p:cNvSpPr>
                <a:spLocks noGrp="1" noRot="1" noChangeAspect="1" noMove="1" noResize="1" noEditPoints="1" noAdjustHandles="1" noChangeArrowheads="1" noChangeShapeType="1" noTextEdit="1"/>
              </p:cNvSpPr>
              <p:nvPr>
                <p:ph idx="1"/>
              </p:nvPr>
            </p:nvSpPr>
            <p:spPr>
              <a:xfrm>
                <a:off x="1262930" y="1251284"/>
                <a:ext cx="10018713" cy="5620352"/>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2492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039C-44A4-49FC-BD38-C06031C1121E}"/>
              </a:ext>
            </a:extLst>
          </p:cNvPr>
          <p:cNvSpPr>
            <a:spLocks noGrp="1"/>
          </p:cNvSpPr>
          <p:nvPr>
            <p:ph type="title"/>
          </p:nvPr>
        </p:nvSpPr>
        <p:spPr>
          <a:xfrm>
            <a:off x="1359184" y="500514"/>
            <a:ext cx="9498114" cy="750770"/>
          </a:xfrm>
        </p:spPr>
        <p:txBody>
          <a:bodyPr>
            <a:normAutofit fontScale="90000"/>
          </a:bodyPr>
          <a:lstStyle/>
          <a:p>
            <a:r>
              <a:rPr lang="en-US" dirty="0"/>
              <a:t>The Basic Rules of Probability (2)</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A9CE4-B39C-4C07-90D3-8519B00E0EBB}"/>
                  </a:ext>
                </a:extLst>
              </p:cNvPr>
              <p:cNvSpPr>
                <a:spLocks noGrp="1"/>
              </p:cNvSpPr>
              <p:nvPr>
                <p:ph idx="1"/>
              </p:nvPr>
            </p:nvSpPr>
            <p:spPr>
              <a:xfrm>
                <a:off x="1262930" y="1251284"/>
                <a:ext cx="10018713" cy="5620352"/>
              </a:xfrm>
            </p:spPr>
            <p:txBody>
              <a:bodyPr>
                <a:normAutofit/>
              </a:bodyPr>
              <a:lstStyle/>
              <a:p>
                <a:pPr marL="0" indent="0">
                  <a:buNone/>
                </a:pPr>
                <a:r>
                  <a:rPr lang="en-US" dirty="0"/>
                  <a:t>			</a:t>
                </a:r>
              </a:p>
              <a:p>
                <a:r>
                  <a:rPr lang="en-US" b="1" dirty="0"/>
                  <a:t>Events</a:t>
                </a:r>
                <a:r>
                  <a:rPr lang="en-US" b="0" dirty="0"/>
                  <a:t> – An event is a specific collection of sample points. The probability of an event A, is calculated by summing the probabilities of sa</a:t>
                </a:r>
                <a:r>
                  <a:rPr lang="en-US" dirty="0"/>
                  <a:t>mple points in A. Of course,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i="1" smtClean="0">
                        <a:latin typeface="Cambria Math" panose="02040503050406030204" pitchFamily="18" charset="0"/>
                      </a:rPr>
                      <m:t>≥0</m:t>
                    </m:r>
                  </m:oMath>
                </a14:m>
                <a:r>
                  <a:rPr lang="en-US" b="0"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=1</m:t>
                    </m:r>
                  </m:oMath>
                </a14:m>
                <a:r>
                  <a:rPr lang="en-US" b="0" dirty="0"/>
                  <a:t>.</a:t>
                </a:r>
              </a:p>
              <a:p>
                <a:r>
                  <a:rPr lang="en-US" dirty="0"/>
                  <a:t>Determining the Probabilities of Events:</a:t>
                </a:r>
              </a:p>
              <a:p>
                <a:pPr lvl="1">
                  <a:buFont typeface="Wingdings" panose="05000000000000000000" pitchFamily="2" charset="2"/>
                  <a:buChar char="ü"/>
                </a:pPr>
                <a:r>
                  <a:rPr lang="en-US" b="0" dirty="0"/>
                  <a:t>Define the experiment;</a:t>
                </a:r>
              </a:p>
              <a:p>
                <a:pPr lvl="1">
                  <a:buFont typeface="Wingdings" panose="05000000000000000000" pitchFamily="2" charset="2"/>
                  <a:buChar char="ü"/>
                </a:pPr>
                <a:r>
                  <a:rPr lang="en-US" dirty="0"/>
                  <a:t>List the sample points;</a:t>
                </a:r>
              </a:p>
              <a:p>
                <a:pPr lvl="1">
                  <a:buFont typeface="Wingdings" panose="05000000000000000000" pitchFamily="2" charset="2"/>
                  <a:buChar char="ü"/>
                </a:pPr>
                <a:r>
                  <a:rPr lang="en-US" dirty="0"/>
                  <a:t>Assign probabilities to the sample points (They must sum up to one!);</a:t>
                </a:r>
              </a:p>
              <a:p>
                <a:pPr lvl="1">
                  <a:buFont typeface="Wingdings" panose="05000000000000000000" pitchFamily="2" charset="2"/>
                  <a:buChar char="ü"/>
                </a:pPr>
                <a:r>
                  <a:rPr lang="en-US" dirty="0"/>
                  <a:t>Determine the collection of points in the event of interest;</a:t>
                </a:r>
              </a:p>
              <a:p>
                <a:pPr lvl="1">
                  <a:buFont typeface="Wingdings" panose="05000000000000000000" pitchFamily="2" charset="2"/>
                  <a:buChar char="ü"/>
                </a:pPr>
                <a:r>
                  <a:rPr lang="en-US" dirty="0"/>
                  <a:t>Sum the sample point probabilities to get the event probability,</a:t>
                </a:r>
              </a:p>
              <a:p>
                <a:pPr lvl="1">
                  <a:buFont typeface="Wingdings" panose="05000000000000000000" pitchFamily="2" charset="2"/>
                  <a:buChar char="ü"/>
                </a:pPr>
                <a:endParaRPr lang="en-US" b="0" dirty="0"/>
              </a:p>
              <a:p>
                <a:pPr lvl="1">
                  <a:buFont typeface="Wingdings" panose="05000000000000000000" pitchFamily="2" charset="2"/>
                  <a:buChar char="ü"/>
                </a:pPr>
                <a:endParaRPr lang="en-US" b="0" dirty="0"/>
              </a:p>
            </p:txBody>
          </p:sp>
        </mc:Choice>
        <mc:Fallback xmlns="">
          <p:sp>
            <p:nvSpPr>
              <p:cNvPr id="3" name="Content Placeholder 2">
                <a:extLst>
                  <a:ext uri="{FF2B5EF4-FFF2-40B4-BE49-F238E27FC236}">
                    <a16:creationId xmlns:a16="http://schemas.microsoft.com/office/drawing/2014/main" id="{8D4A9CE4-B39C-4C07-90D3-8519B00E0EBB}"/>
                  </a:ext>
                </a:extLst>
              </p:cNvPr>
              <p:cNvSpPr>
                <a:spLocks noGrp="1" noRot="1" noChangeAspect="1" noMove="1" noResize="1" noEditPoints="1" noAdjustHandles="1" noChangeArrowheads="1" noChangeShapeType="1" noTextEdit="1"/>
              </p:cNvSpPr>
              <p:nvPr>
                <p:ph idx="1"/>
              </p:nvPr>
            </p:nvSpPr>
            <p:spPr>
              <a:xfrm>
                <a:off x="1262930" y="1251284"/>
                <a:ext cx="10018713" cy="5620352"/>
              </a:xfrm>
              <a:blipFill>
                <a:blip r:embed="rId2"/>
                <a:stretch>
                  <a:fillRect l="-1521" r="-1217"/>
                </a:stretch>
              </a:blipFill>
            </p:spPr>
            <p:txBody>
              <a:bodyPr/>
              <a:lstStyle/>
              <a:p>
                <a:r>
                  <a:rPr lang="en-US">
                    <a:noFill/>
                  </a:rPr>
                  <a:t> </a:t>
                </a:r>
              </a:p>
            </p:txBody>
          </p:sp>
        </mc:Fallback>
      </mc:AlternateContent>
    </p:spTree>
    <p:extLst>
      <p:ext uri="{BB962C8B-B14F-4D97-AF65-F5344CB8AC3E}">
        <p14:creationId xmlns:p14="http://schemas.microsoft.com/office/powerpoint/2010/main" val="205191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8F7F-A1DB-43A5-ACF5-B81D577C27C8}"/>
              </a:ext>
            </a:extLst>
          </p:cNvPr>
          <p:cNvSpPr>
            <a:spLocks noGrp="1"/>
          </p:cNvSpPr>
          <p:nvPr>
            <p:ph type="title"/>
          </p:nvPr>
        </p:nvSpPr>
        <p:spPr>
          <a:xfrm>
            <a:off x="1349557" y="194911"/>
            <a:ext cx="10018713" cy="575109"/>
          </a:xfrm>
        </p:spPr>
        <p:txBody>
          <a:bodyPr>
            <a:normAutofit/>
          </a:bodyPr>
          <a:lstStyle/>
          <a:p>
            <a:r>
              <a:rPr lang="en-US" sz="2800" b="1" dirty="0"/>
              <a:t>Unions, Intersections and Complements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E5D9F2-CDCE-4C62-BFF5-7BD31F9510F0}"/>
                  </a:ext>
                </a:extLst>
              </p:cNvPr>
              <p:cNvSpPr>
                <a:spLocks noGrp="1"/>
              </p:cNvSpPr>
              <p:nvPr>
                <p:ph idx="1"/>
              </p:nvPr>
            </p:nvSpPr>
            <p:spPr>
              <a:xfrm>
                <a:off x="1349556" y="1280962"/>
                <a:ext cx="10018713" cy="4763703"/>
              </a:xfrm>
            </p:spPr>
            <p:txBody>
              <a:bodyPr>
                <a:normAutofit/>
              </a:bodyPr>
              <a:lstStyle/>
              <a:p>
                <a:r>
                  <a:rPr lang="en-US" dirty="0"/>
                  <a:t>The </a:t>
                </a:r>
                <a:r>
                  <a:rPr lang="en-US" b="1" dirty="0"/>
                  <a:t>Union</a:t>
                </a:r>
                <a:r>
                  <a:rPr lang="en-US" dirty="0"/>
                  <a:t> of two events, A and B, is the event that occurs if </a:t>
                </a:r>
                <a:r>
                  <a:rPr lang="en-US" b="1" dirty="0"/>
                  <a:t>either</a:t>
                </a:r>
                <a:r>
                  <a:rPr lang="en-US" dirty="0"/>
                  <a:t> A or B occurs (including when both occur). We denote this event by</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smtClean="0">
                            <a:latin typeface="Cambria Math" panose="02040503050406030204" pitchFamily="18" charset="0"/>
                          </a:rPr>
                          <m:t>𝐵</m:t>
                        </m:r>
                      </m:e>
                    </m:d>
                    <m:r>
                      <a:rPr lang="en-US" b="0" i="1" smtClean="0">
                        <a:latin typeface="Cambria Math" panose="02040503050406030204" pitchFamily="18" charset="0"/>
                      </a:rPr>
                      <m:t>.</m:t>
                    </m:r>
                  </m:oMath>
                </a14:m>
                <a:endParaRPr lang="en-US" b="0" dirty="0"/>
              </a:p>
              <a:p>
                <a:r>
                  <a:rPr lang="en-US" dirty="0"/>
                  <a:t>The </a:t>
                </a:r>
                <a:r>
                  <a:rPr lang="en-US" b="1" dirty="0"/>
                  <a:t>Intersection</a:t>
                </a:r>
                <a:r>
                  <a:rPr lang="en-US" dirty="0"/>
                  <a:t> of two events, A and B, is the event that occurs if </a:t>
                </a:r>
                <a:r>
                  <a:rPr lang="en-US" b="1" dirty="0"/>
                  <a:t>both</a:t>
                </a:r>
                <a:r>
                  <a:rPr lang="en-US" dirty="0"/>
                  <a:t> A and B occur. We denote this event by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smtClean="0">
                            <a:latin typeface="Cambria Math" panose="02040503050406030204" pitchFamily="18" charset="0"/>
                          </a:rPr>
                          <m:t>𝐵</m:t>
                        </m:r>
                      </m:e>
                    </m:d>
                    <m:r>
                      <a:rPr lang="en-US" i="1" smtClean="0">
                        <a:latin typeface="Cambria Math" panose="02040503050406030204" pitchFamily="18" charset="0"/>
                      </a:rPr>
                      <m:t>.</m:t>
                    </m:r>
                  </m:oMath>
                </a14:m>
                <a:endParaRPr lang="en-US" b="0" dirty="0"/>
              </a:p>
              <a:p>
                <a:r>
                  <a:rPr lang="en-US" dirty="0"/>
                  <a:t>The </a:t>
                </a:r>
                <a:r>
                  <a:rPr lang="en-US" b="1" dirty="0"/>
                  <a:t>Complement</a:t>
                </a:r>
                <a:r>
                  <a:rPr lang="en-US" dirty="0"/>
                  <a:t> of n event A occurs whenever A does </a:t>
                </a:r>
                <a:r>
                  <a:rPr lang="en-US" b="1" dirty="0"/>
                  <a:t>not</a:t>
                </a:r>
                <a:r>
                  <a:rPr lang="en-US" dirty="0"/>
                  <a:t> occur. It is denoted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r>
                      <a:rPr lang="en-US" b="0" i="0" smtClean="0">
                        <a:latin typeface="Cambria Math" panose="02040503050406030204" pitchFamily="18" charset="0"/>
                      </a:rPr>
                      <m:t>.</m:t>
                    </m:r>
                  </m:oMath>
                </a14:m>
                <a:r>
                  <a:rPr lang="en-US" b="0" dirty="0"/>
                  <a:t>  Of course,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e>
                    </m:d>
                    <m:r>
                      <a:rPr lang="en-US" b="0" i="1" smtClean="0">
                        <a:latin typeface="Cambria Math" panose="02040503050406030204" pitchFamily="18" charset="0"/>
                      </a:rPr>
                      <m:t>=1.</m:t>
                    </m:r>
                  </m:oMath>
                </a14:m>
                <a:endParaRPr lang="en-US" b="0" dirty="0"/>
              </a:p>
              <a:p>
                <a:pPr marL="0" indent="0" algn="ctr">
                  <a:buNone/>
                </a:pPr>
                <a:r>
                  <a:rPr lang="en-US" b="1" dirty="0"/>
                  <a:t>The Additive Rule of Probability</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oMath>
                  </m:oMathPara>
                </a14:m>
                <a:endParaRPr lang="en-US" b="0" dirty="0"/>
              </a:p>
              <a:p>
                <a:r>
                  <a:rPr lang="en-US" b="0" dirty="0"/>
                  <a:t>For any countable sequence of mutually exclusive events</a:t>
                </a:r>
              </a:p>
              <a:p>
                <a:pPr marL="0" indent="0" algn="ctr">
                  <a:buNone/>
                </a:pP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nary>
                          <m:naryPr>
                            <m:chr m:val="⋃"/>
                            <m:limLoc m:val="undOvr"/>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𝑖</m:t>
                                </m:r>
                              </m:sub>
                            </m:sSub>
                          </m:e>
                        </m:nary>
                      </m:e>
                    </m:d>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𝑛</m:t>
                        </m:r>
                        <m:r>
                          <a:rPr lang="en-US" i="1" smtClean="0">
                            <a:latin typeface="Cambria Math" panose="02040503050406030204" pitchFamily="18" charset="0"/>
                          </a:rPr>
                          <m:t>=1</m:t>
                        </m:r>
                      </m:sub>
                      <m:sup>
                        <m:r>
                          <a:rPr lang="en-US" i="1" smtClean="0">
                            <a:latin typeface="Cambria Math" panose="02040503050406030204" pitchFamily="18" charset="0"/>
                          </a:rPr>
                          <m:t>∞</m:t>
                        </m:r>
                      </m:sup>
                      <m:e>
                        <m:r>
                          <a:rPr lang="en-US" b="0" i="1" smtClean="0">
                            <a:latin typeface="Cambria Math" panose="02040503050406030204" pitchFamily="18" charset="0"/>
                          </a:rPr>
                          <m:t> </m:t>
                        </m:r>
                      </m:e>
                    </m:nary>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𝑖</m:t>
                            </m:r>
                          </m:sub>
                        </m:sSub>
                      </m:e>
                    </m:d>
                  </m:oMath>
                </a14:m>
                <a:r>
                  <a:rPr lang="en-US" dirty="0"/>
                  <a:t>    (***)</a:t>
                </a:r>
              </a:p>
            </p:txBody>
          </p:sp>
        </mc:Choice>
        <mc:Fallback>
          <p:sp>
            <p:nvSpPr>
              <p:cNvPr id="3" name="Content Placeholder 2">
                <a:extLst>
                  <a:ext uri="{FF2B5EF4-FFF2-40B4-BE49-F238E27FC236}">
                    <a16:creationId xmlns:a16="http://schemas.microsoft.com/office/drawing/2014/main" id="{1AE5D9F2-CDCE-4C62-BFF5-7BD31F9510F0}"/>
                  </a:ext>
                </a:extLst>
              </p:cNvPr>
              <p:cNvSpPr>
                <a:spLocks noGrp="1" noRot="1" noChangeAspect="1" noMove="1" noResize="1" noEditPoints="1" noAdjustHandles="1" noChangeArrowheads="1" noChangeShapeType="1" noTextEdit="1"/>
              </p:cNvSpPr>
              <p:nvPr>
                <p:ph idx="1"/>
              </p:nvPr>
            </p:nvSpPr>
            <p:spPr>
              <a:xfrm>
                <a:off x="1349556" y="1280962"/>
                <a:ext cx="10018713" cy="4763703"/>
              </a:xfrm>
              <a:blipFill>
                <a:blip r:embed="rId2"/>
                <a:stretch>
                  <a:fillRect l="-1646" t="-2122" b="-16976"/>
                </a:stretch>
              </a:blipFill>
            </p:spPr>
            <p:txBody>
              <a:bodyPr/>
              <a:lstStyle/>
              <a:p>
                <a:r>
                  <a:rPr lang="en-US">
                    <a:noFill/>
                  </a:rPr>
                  <a:t> </a:t>
                </a:r>
              </a:p>
            </p:txBody>
          </p:sp>
        </mc:Fallback>
      </mc:AlternateContent>
    </p:spTree>
    <p:extLst>
      <p:ext uri="{BB962C8B-B14F-4D97-AF65-F5344CB8AC3E}">
        <p14:creationId xmlns:p14="http://schemas.microsoft.com/office/powerpoint/2010/main" val="84511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9136-1BFD-475C-919A-2427CC414DCA}"/>
              </a:ext>
            </a:extLst>
          </p:cNvPr>
          <p:cNvSpPr>
            <a:spLocks noGrp="1"/>
          </p:cNvSpPr>
          <p:nvPr>
            <p:ph type="title"/>
          </p:nvPr>
        </p:nvSpPr>
        <p:spPr>
          <a:xfrm>
            <a:off x="1570938" y="0"/>
            <a:ext cx="10018713" cy="459606"/>
          </a:xfrm>
        </p:spPr>
        <p:txBody>
          <a:bodyPr>
            <a:normAutofit fontScale="90000"/>
          </a:bodyPr>
          <a:lstStyle/>
          <a:p>
            <a:r>
              <a:rPr lang="en-US" dirty="0"/>
              <a:t>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567EA7-4E0D-4ABF-AA50-92C1EDF2E0D6}"/>
                  </a:ext>
                </a:extLst>
              </p:cNvPr>
              <p:cNvSpPr>
                <a:spLocks noGrp="1"/>
              </p:cNvSpPr>
              <p:nvPr>
                <p:ph idx="1"/>
              </p:nvPr>
            </p:nvSpPr>
            <p:spPr>
              <a:xfrm>
                <a:off x="1368807" y="459606"/>
                <a:ext cx="10018713" cy="6398394"/>
              </a:xfrm>
            </p:spPr>
            <p:txBody>
              <a:bodyPr>
                <a:normAutofit/>
              </a:bodyPr>
              <a:lstStyle/>
              <a:p>
                <a:r>
                  <a:rPr lang="en-US" b="1" dirty="0"/>
                  <a:t>Definition</a:t>
                </a:r>
                <a:r>
                  <a:rPr lang="en-US" dirty="0"/>
                  <a:t> - A random variable is any process that, given a sample space </a:t>
                </a:r>
                <a14:m>
                  <m:oMath xmlns:m="http://schemas.openxmlformats.org/officeDocument/2006/math">
                    <m:r>
                      <m:rPr>
                        <m:sty m:val="p"/>
                      </m:rPr>
                      <a:rPr lang="en-US" i="0" smtClean="0">
                        <a:latin typeface="Cambria Math" panose="02040503050406030204" pitchFamily="18" charset="0"/>
                      </a:rPr>
                      <m:t>Ω</m:t>
                    </m:r>
                  </m:oMath>
                </a14:m>
                <a:r>
                  <a:rPr lang="en-US" dirty="0"/>
                  <a:t>,</a:t>
                </a:r>
              </a:p>
              <a:p>
                <a:pPr marL="0" indent="0">
                  <a:buNone/>
                </a:pPr>
                <a:r>
                  <a:rPr lang="en-US" dirty="0"/>
                  <a:t>     assign each outcome there (usually denoted by </a:t>
                </a:r>
                <a14:m>
                  <m:oMath xmlns:m="http://schemas.openxmlformats.org/officeDocument/2006/math">
                    <m:r>
                      <a:rPr lang="en-US" i="1" smtClean="0">
                        <a:latin typeface="Cambria Math" panose="02040503050406030204" pitchFamily="18" charset="0"/>
                      </a:rPr>
                      <m:t>𝜔</m:t>
                    </m:r>
                  </m:oMath>
                </a14:m>
                <a:r>
                  <a:rPr lang="en-US" dirty="0"/>
                  <a:t>) to a (single) real number.</a:t>
                </a:r>
              </a:p>
              <a:p>
                <a:pPr>
                  <a:buFont typeface="Arial" panose="020B0604020202020204" pitchFamily="34" charset="0"/>
                  <a:buChar char="•"/>
                </a:pPr>
                <a:r>
                  <a:rPr lang="en-US" b="1" dirty="0"/>
                  <a:t>Example</a:t>
                </a:r>
                <a:r>
                  <a:rPr lang="en-US" dirty="0"/>
                  <a:t> -Let us consider again the experiment in which we toss a coin twice. We can specify a random variable by, for example, assigning the number of heads in each outcome. The assignment is completely specified by the list below </a:t>
                </a:r>
              </a:p>
              <a:p>
                <a:pPr marL="0" indent="0" algn="ctr">
                  <a:buNone/>
                </a:pPr>
                <a:r>
                  <a:rPr lang="en-US" dirty="0"/>
                  <a:t>   </a:t>
                </a:r>
                <a14:m>
                  <m:oMath xmlns:m="http://schemas.openxmlformats.org/officeDocument/2006/math">
                    <m:r>
                      <a:rPr lang="en-US" i="1" smtClean="0">
                        <a:latin typeface="Cambria Math" panose="02040503050406030204" pitchFamily="18" charset="0"/>
                      </a:rPr>
                      <m:t>𝜔</m:t>
                    </m:r>
                    <m:r>
                      <a:rPr lang="en-US" i="1" smtClean="0">
                        <a:latin typeface="Cambria Math" panose="02040503050406030204" pitchFamily="18" charset="0"/>
                      </a:rPr>
                      <m:t>     </m:t>
                    </m:r>
                    <m:r>
                      <a:rPr lang="en-US" i="1" smtClean="0">
                        <a:latin typeface="Cambria Math" panose="02040503050406030204" pitchFamily="18" charset="0"/>
                      </a:rPr>
                      <m:t>𝐻𝐻</m:t>
                    </m:r>
                    <m:r>
                      <a:rPr lang="en-US" i="1" smtClean="0">
                        <a:latin typeface="Cambria Math" panose="02040503050406030204" pitchFamily="18" charset="0"/>
                      </a:rPr>
                      <m:t>     </m:t>
                    </m:r>
                    <m:r>
                      <a:rPr lang="en-US" i="1" smtClean="0">
                        <a:latin typeface="Cambria Math" panose="02040503050406030204" pitchFamily="18" charset="0"/>
                      </a:rPr>
                      <m:t>𝐻𝑇</m:t>
                    </m:r>
                    <m:r>
                      <a:rPr lang="en-US" i="1" smtClean="0">
                        <a:latin typeface="Cambria Math" panose="02040503050406030204" pitchFamily="18" charset="0"/>
                      </a:rPr>
                      <m:t>      </m:t>
                    </m:r>
                    <m:r>
                      <a:rPr lang="en-US" i="1" smtClean="0">
                        <a:latin typeface="Cambria Math" panose="02040503050406030204" pitchFamily="18" charset="0"/>
                      </a:rPr>
                      <m:t>𝑇𝐻</m:t>
                    </m:r>
                    <m:r>
                      <a:rPr lang="en-US" i="1" smtClean="0">
                        <a:latin typeface="Cambria Math" panose="02040503050406030204" pitchFamily="18" charset="0"/>
                      </a:rPr>
                      <m:t>      </m:t>
                    </m:r>
                    <m:r>
                      <a:rPr lang="en-US" i="1" smtClean="0">
                        <a:latin typeface="Cambria Math" panose="02040503050406030204" pitchFamily="18" charset="0"/>
                      </a:rPr>
                      <m:t>𝑇𝑇</m:t>
                    </m:r>
                  </m:oMath>
                </a14:m>
                <a:endParaRPr lang="en-US" dirty="0"/>
              </a:p>
              <a:p>
                <a:pPr marL="0" indent="0">
                  <a:buNone/>
                </a:pPr>
                <a:r>
                  <a:rPr lang="it-IT" dirty="0"/>
                  <a:t>                                                    </a:t>
                </a:r>
                <a14:m>
                  <m:oMath xmlns:m="http://schemas.openxmlformats.org/officeDocument/2006/math">
                    <m:r>
                      <a:rPr lang="it-IT" i="1" smtClean="0">
                        <a:latin typeface="Cambria Math" panose="02040503050406030204" pitchFamily="18" charset="0"/>
                      </a:rPr>
                      <m:t>𝑋</m:t>
                    </m:r>
                    <m:d>
                      <m:dPr>
                        <m:ctrlPr>
                          <a:rPr lang="it-IT" i="1" smtClean="0">
                            <a:latin typeface="Cambria Math" panose="02040503050406030204" pitchFamily="18" charset="0"/>
                          </a:rPr>
                        </m:ctrlPr>
                      </m:dPr>
                      <m:e>
                        <m:r>
                          <a:rPr lang="it-IT" i="1" smtClean="0">
                            <a:latin typeface="Cambria Math" panose="02040503050406030204" pitchFamily="18" charset="0"/>
                          </a:rPr>
                          <m:t>𝜔</m:t>
                        </m:r>
                      </m:e>
                    </m:d>
                  </m:oMath>
                </a14:m>
                <a:r>
                  <a:rPr lang="en-US" dirty="0"/>
                  <a:t>    </a:t>
                </a:r>
                <a14:m>
                  <m:oMath xmlns:m="http://schemas.openxmlformats.org/officeDocument/2006/math">
                    <m:r>
                      <a:rPr lang="en-US" b="0" i="1" dirty="0" smtClean="0">
                        <a:latin typeface="Cambria Math" panose="02040503050406030204" pitchFamily="18" charset="0"/>
                      </a:rPr>
                      <m:t>2</m:t>
                    </m:r>
                  </m:oMath>
                </a14:m>
                <a:r>
                  <a:rPr lang="en-US" dirty="0"/>
                  <a:t>          </a:t>
                </a:r>
                <a14:m>
                  <m:oMath xmlns:m="http://schemas.openxmlformats.org/officeDocument/2006/math">
                    <m:r>
                      <a:rPr lang="en-US" b="0" i="1" dirty="0" smtClean="0">
                        <a:latin typeface="Cambria Math" panose="02040503050406030204" pitchFamily="18" charset="0"/>
                      </a:rPr>
                      <m:t>1</m:t>
                    </m:r>
                  </m:oMath>
                </a14:m>
                <a:r>
                  <a:rPr lang="en-US" dirty="0"/>
                  <a:t>          </a:t>
                </a:r>
                <a14:m>
                  <m:oMath xmlns:m="http://schemas.openxmlformats.org/officeDocument/2006/math">
                    <m:r>
                      <a:rPr lang="en-US" b="0" i="1" dirty="0" smtClean="0">
                        <a:latin typeface="Cambria Math" panose="02040503050406030204" pitchFamily="18" charset="0"/>
                      </a:rPr>
                      <m:t>1</m:t>
                    </m:r>
                  </m:oMath>
                </a14:m>
                <a:r>
                  <a:rPr lang="en-US" dirty="0"/>
                  <a:t>           </a:t>
                </a:r>
                <a14:m>
                  <m:oMath xmlns:m="http://schemas.openxmlformats.org/officeDocument/2006/math">
                    <m:r>
                      <a:rPr lang="en-US" b="0" i="1" dirty="0" smtClean="0">
                        <a:latin typeface="Cambria Math" panose="02040503050406030204" pitchFamily="18" charset="0"/>
                      </a:rPr>
                      <m:t>0</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E1567EA7-4E0D-4ABF-AA50-92C1EDF2E0D6}"/>
                  </a:ext>
                </a:extLst>
              </p:cNvPr>
              <p:cNvSpPr>
                <a:spLocks noGrp="1" noRot="1" noChangeAspect="1" noMove="1" noResize="1" noEditPoints="1" noAdjustHandles="1" noChangeArrowheads="1" noChangeShapeType="1" noTextEdit="1"/>
              </p:cNvSpPr>
              <p:nvPr>
                <p:ph idx="1"/>
              </p:nvPr>
            </p:nvSpPr>
            <p:spPr>
              <a:xfrm>
                <a:off x="1368807" y="459606"/>
                <a:ext cx="10018713" cy="6398394"/>
              </a:xfrm>
              <a:blipFill>
                <a:blip r:embed="rId2"/>
                <a:stretch>
                  <a:fillRect l="-1582"/>
                </a:stretch>
              </a:blipFill>
            </p:spPr>
            <p:txBody>
              <a:bodyPr/>
              <a:lstStyle/>
              <a:p>
                <a:r>
                  <a:rPr lang="en-US">
                    <a:noFill/>
                  </a:rPr>
                  <a:t> </a:t>
                </a:r>
              </a:p>
            </p:txBody>
          </p:sp>
        </mc:Fallback>
      </mc:AlternateContent>
    </p:spTree>
    <p:extLst>
      <p:ext uri="{BB962C8B-B14F-4D97-AF65-F5344CB8AC3E}">
        <p14:creationId xmlns:p14="http://schemas.microsoft.com/office/powerpoint/2010/main" val="40610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8D89-7D67-4D2E-BBAC-2B7413DC67E6}"/>
              </a:ext>
            </a:extLst>
          </p:cNvPr>
          <p:cNvSpPr>
            <a:spLocks noGrp="1"/>
          </p:cNvSpPr>
          <p:nvPr>
            <p:ph type="title"/>
          </p:nvPr>
        </p:nvSpPr>
        <p:spPr>
          <a:xfrm>
            <a:off x="1339932" y="0"/>
            <a:ext cx="10018713" cy="507733"/>
          </a:xfrm>
        </p:spPr>
        <p:txBody>
          <a:bodyPr>
            <a:normAutofit fontScale="90000"/>
          </a:bodyPr>
          <a:lstStyle/>
          <a:p>
            <a:r>
              <a:rPr lang="en-US" sz="2800" b="1" dirty="0"/>
              <a:t>Discrete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5B8FB-3D2C-47D9-9A11-86E0CB006295}"/>
                  </a:ext>
                </a:extLst>
              </p:cNvPr>
              <p:cNvSpPr>
                <a:spLocks noGrp="1"/>
              </p:cNvSpPr>
              <p:nvPr>
                <p:ph idx="1"/>
              </p:nvPr>
            </p:nvSpPr>
            <p:spPr>
              <a:xfrm>
                <a:off x="1339932" y="2339740"/>
                <a:ext cx="10018713" cy="3124201"/>
              </a:xfrm>
            </p:spPr>
            <p:txBody>
              <a:bodyPr>
                <a:normAutofit lnSpcReduction="10000"/>
              </a:bodyPr>
              <a:lstStyle/>
              <a:p>
                <a:r>
                  <a:rPr lang="en-US" dirty="0"/>
                  <a:t>Random variables which take values in a countable set of points,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r>
                      <a:rPr lang="en-US" b="0" i="1" smtClean="0">
                        <a:latin typeface="Cambria Math" panose="02040503050406030204" pitchFamily="18" charset="0"/>
                      </a:rPr>
                      <m:t>  </m:t>
                    </m:r>
                  </m:oMath>
                </a14:m>
                <a:r>
                  <a:rPr lang="en-US" dirty="0"/>
                  <a:t>with the probabilities specified by the numbers  </a:t>
                </a:r>
                <a14:m>
                  <m:oMath xmlns:m="http://schemas.openxmlformats.org/officeDocument/2006/math">
                    <m:r>
                      <a:rPr lang="nn-NO" i="1" smtClean="0">
                        <a:latin typeface="Cambria Math" panose="02040503050406030204" pitchFamily="18" charset="0"/>
                      </a:rPr>
                      <m:t>𝑃</m:t>
                    </m:r>
                    <m:d>
                      <m:dPr>
                        <m:ctrlPr>
                          <a:rPr lang="nn-NO" i="1" smtClean="0">
                            <a:latin typeface="Cambria Math" panose="02040503050406030204" pitchFamily="18" charset="0"/>
                          </a:rPr>
                        </m:ctrlPr>
                      </m:dPr>
                      <m:e>
                        <m:r>
                          <a:rPr lang="nn-NO" i="1" smtClean="0">
                            <a:latin typeface="Cambria Math" panose="02040503050406030204" pitchFamily="18" charset="0"/>
                          </a:rPr>
                          <m:t>𝑋</m:t>
                        </m:r>
                        <m:d>
                          <m:dPr>
                            <m:ctrlPr>
                              <a:rPr lang="nn-NO" i="1" smtClean="0">
                                <a:latin typeface="Cambria Math" panose="02040503050406030204" pitchFamily="18" charset="0"/>
                              </a:rPr>
                            </m:ctrlPr>
                          </m:dPr>
                          <m:e>
                            <m:r>
                              <a:rPr lang="nn-NO" i="1" smtClean="0">
                                <a:latin typeface="Cambria Math" panose="02040503050406030204" pitchFamily="18" charset="0"/>
                              </a:rPr>
                              <m:t>𝜔</m:t>
                            </m:r>
                          </m:e>
                        </m:d>
                        <m:r>
                          <a:rPr lang="nn-NO" i="1" smtClean="0">
                            <a:latin typeface="Cambria Math" panose="02040503050406030204" pitchFamily="18" charset="0"/>
                          </a:rPr>
                          <m:t>=</m:t>
                        </m:r>
                        <m:sSub>
                          <m:sSubPr>
                            <m:ctrlPr>
                              <a:rPr lang="nn-NO" i="1" smtClean="0">
                                <a:latin typeface="Cambria Math" panose="02040503050406030204" pitchFamily="18" charset="0"/>
                              </a:rPr>
                            </m:ctrlPr>
                          </m:sSubPr>
                          <m:e>
                            <m:r>
                              <a:rPr lang="nn-NO" i="1" smtClean="0">
                                <a:latin typeface="Cambria Math" panose="02040503050406030204" pitchFamily="18" charset="0"/>
                              </a:rPr>
                              <m:t>𝑥</m:t>
                            </m:r>
                          </m:e>
                          <m:sub>
                            <m:r>
                              <a:rPr lang="nn-NO" i="1" smtClean="0">
                                <a:latin typeface="Cambria Math" panose="02040503050406030204" pitchFamily="18" charset="0"/>
                              </a:rPr>
                              <m:t>𝑖</m:t>
                            </m:r>
                          </m:sub>
                        </m:sSub>
                      </m:e>
                    </m:d>
                  </m:oMath>
                </a14:m>
                <a:r>
                  <a:rPr lang="en-US" dirty="0"/>
                  <a:t> are referred to as discrete random variables.</a:t>
                </a:r>
              </a:p>
              <a:p>
                <a:r>
                  <a:rPr lang="en-US" dirty="0"/>
                  <a:t>Then, obviously, the probability of any event A is just the sum of the probabilities of the points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r>
                      <a:rPr lang="en-US" b="0" i="1" smtClean="0">
                        <a:latin typeface="Cambria Math" panose="02040503050406030204" pitchFamily="18" charset="0"/>
                      </a:rPr>
                      <m:t> </m:t>
                    </m:r>
                  </m:oMath>
                </a14:m>
                <a:r>
                  <a:rPr lang="en-US" dirty="0"/>
                  <a:t> that are in A. That is </a:t>
                </a:r>
              </a:p>
              <a:p>
                <a:pPr marL="0" indent="0" algn="ctr">
                  <a:buNone/>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𝑃</m:t>
                      </m:r>
                      <m:d>
                        <m:dPr>
                          <m:ctrlPr>
                            <a:rPr lang="it-IT" i="1" smtClean="0">
                              <a:latin typeface="Cambria Math" panose="02040503050406030204" pitchFamily="18" charset="0"/>
                            </a:rPr>
                          </m:ctrlPr>
                        </m:dPr>
                        <m:e>
                          <m:r>
                            <a:rPr lang="it-IT" i="1" smtClean="0">
                              <a:latin typeface="Cambria Math" panose="02040503050406030204" pitchFamily="18" charset="0"/>
                            </a:rPr>
                            <m:t>𝑋</m:t>
                          </m:r>
                          <m:d>
                            <m:dPr>
                              <m:ctrlPr>
                                <a:rPr lang="it-IT" i="1" smtClean="0">
                                  <a:latin typeface="Cambria Math" panose="02040503050406030204" pitchFamily="18" charset="0"/>
                                </a:rPr>
                              </m:ctrlPr>
                            </m:dPr>
                            <m:e>
                              <m:r>
                                <a:rPr lang="it-IT" i="1" smtClean="0">
                                  <a:latin typeface="Cambria Math" panose="02040503050406030204" pitchFamily="18" charset="0"/>
                                </a:rPr>
                                <m:t>𝜔</m:t>
                              </m:r>
                            </m:e>
                          </m:d>
                          <m:r>
                            <a:rPr lang="it-IT" i="1" smtClean="0">
                              <a:latin typeface="Cambria Math" panose="02040503050406030204" pitchFamily="18" charset="0"/>
                            </a:rPr>
                            <m:t>∈</m:t>
                          </m:r>
                          <m:r>
                            <a:rPr lang="it-IT" i="1" smtClean="0">
                              <a:latin typeface="Cambria Math" panose="02040503050406030204" pitchFamily="18" charset="0"/>
                            </a:rPr>
                            <m:t>𝐴</m:t>
                          </m:r>
                        </m:e>
                      </m:d>
                      <m:r>
                        <a:rPr lang="it-IT" i="1" smtClean="0">
                          <a:latin typeface="Cambria Math" panose="02040503050406030204" pitchFamily="18" charset="0"/>
                        </a:rPr>
                        <m:t>=</m:t>
                      </m:r>
                      <m:nary>
                        <m:naryPr>
                          <m:chr m:val="∑"/>
                          <m:supHide m:val="on"/>
                          <m:ctrlPr>
                            <a:rPr lang="it-IT" i="1" smtClean="0">
                              <a:latin typeface="Cambria Math" panose="02040503050406030204" pitchFamily="18" charset="0"/>
                            </a:rPr>
                          </m:ctrlPr>
                        </m:naryPr>
                        <m:sub>
                          <m:sSub>
                            <m:sSubPr>
                              <m:ctrlPr>
                                <a:rPr lang="it-IT" i="1" smtClean="0">
                                  <a:latin typeface="Cambria Math" panose="02040503050406030204" pitchFamily="18" charset="0"/>
                                </a:rPr>
                              </m:ctrlPr>
                            </m:sSubPr>
                            <m:e>
                              <m:r>
                                <a:rPr lang="it-IT" i="1" smtClean="0">
                                  <a:latin typeface="Cambria Math" panose="02040503050406030204" pitchFamily="18" charset="0"/>
                                </a:rPr>
                                <m:t>𝑥</m:t>
                              </m:r>
                            </m:e>
                            <m:sub>
                              <m:r>
                                <a:rPr lang="it-IT" i="1" smtClean="0">
                                  <a:latin typeface="Cambria Math" panose="02040503050406030204" pitchFamily="18" charset="0"/>
                                </a:rPr>
                                <m:t>𝑗</m:t>
                              </m:r>
                            </m:sub>
                          </m:sSub>
                          <m:r>
                            <a:rPr lang="it-IT" i="1" smtClean="0">
                              <a:latin typeface="Cambria Math" panose="02040503050406030204" pitchFamily="18" charset="0"/>
                            </a:rPr>
                            <m:t>∈</m:t>
                          </m:r>
                          <m:r>
                            <a:rPr lang="it-IT" i="1" smtClean="0">
                              <a:latin typeface="Cambria Math" panose="02040503050406030204" pitchFamily="18" charset="0"/>
                            </a:rPr>
                            <m:t>𝐴</m:t>
                          </m:r>
                        </m:sub>
                        <m:sup/>
                        <m:e>
                          <m:r>
                            <a:rPr lang="it-IT" i="1" smtClean="0">
                              <a:latin typeface="Cambria Math" panose="02040503050406030204" pitchFamily="18" charset="0"/>
                            </a:rPr>
                            <m:t>𝑃</m:t>
                          </m:r>
                          <m:d>
                            <m:dPr>
                              <m:ctrlPr>
                                <a:rPr lang="it-IT" i="1" smtClean="0">
                                  <a:latin typeface="Cambria Math" panose="02040503050406030204" pitchFamily="18" charset="0"/>
                                </a:rPr>
                              </m:ctrlPr>
                            </m:dPr>
                            <m:e>
                              <m:r>
                                <a:rPr lang="it-IT" i="1" smtClean="0">
                                  <a:latin typeface="Cambria Math" panose="02040503050406030204" pitchFamily="18" charset="0"/>
                                </a:rPr>
                                <m:t>𝑋</m:t>
                              </m:r>
                              <m:d>
                                <m:dPr>
                                  <m:ctrlPr>
                                    <a:rPr lang="it-IT" i="1" smtClean="0">
                                      <a:latin typeface="Cambria Math" panose="02040503050406030204" pitchFamily="18" charset="0"/>
                                    </a:rPr>
                                  </m:ctrlPr>
                                </m:dPr>
                                <m:e>
                                  <m:r>
                                    <a:rPr lang="it-IT" i="1" smtClean="0">
                                      <a:latin typeface="Cambria Math" panose="02040503050406030204" pitchFamily="18" charset="0"/>
                                    </a:rPr>
                                    <m:t>𝜔</m:t>
                                  </m:r>
                                </m:e>
                              </m:d>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𝑥</m:t>
                                  </m:r>
                                </m:e>
                                <m:sub>
                                  <m:r>
                                    <a:rPr lang="it-IT" i="1" smtClean="0">
                                      <a:latin typeface="Cambria Math" panose="02040503050406030204" pitchFamily="18" charset="0"/>
                                    </a:rPr>
                                    <m:t>𝑗</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A075B8FB-3D2C-47D9-9A11-86E0CB006295}"/>
                  </a:ext>
                </a:extLst>
              </p:cNvPr>
              <p:cNvSpPr>
                <a:spLocks noGrp="1" noRot="1" noChangeAspect="1" noMove="1" noResize="1" noEditPoints="1" noAdjustHandles="1" noChangeArrowheads="1" noChangeShapeType="1" noTextEdit="1"/>
              </p:cNvSpPr>
              <p:nvPr>
                <p:ph idx="1"/>
              </p:nvPr>
            </p:nvSpPr>
            <p:spPr>
              <a:xfrm>
                <a:off x="1339932" y="2339740"/>
                <a:ext cx="10018713" cy="3124201"/>
              </a:xfrm>
              <a:blipFill>
                <a:blip r:embed="rId2"/>
                <a:stretch>
                  <a:fillRect l="-1582" t="-5469" r="-365"/>
                </a:stretch>
              </a:blipFill>
            </p:spPr>
            <p:txBody>
              <a:bodyPr/>
              <a:lstStyle/>
              <a:p>
                <a:r>
                  <a:rPr lang="en-US">
                    <a:noFill/>
                  </a:rPr>
                  <a:t> </a:t>
                </a:r>
              </a:p>
            </p:txBody>
          </p:sp>
        </mc:Fallback>
      </mc:AlternateContent>
    </p:spTree>
    <p:extLst>
      <p:ext uri="{BB962C8B-B14F-4D97-AF65-F5344CB8AC3E}">
        <p14:creationId xmlns:p14="http://schemas.microsoft.com/office/powerpoint/2010/main" val="16290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A697-C7E0-4894-ACF1-57BAEF667B9D}"/>
              </a:ext>
            </a:extLst>
          </p:cNvPr>
          <p:cNvSpPr>
            <a:spLocks noGrp="1"/>
          </p:cNvSpPr>
          <p:nvPr>
            <p:ph type="title"/>
          </p:nvPr>
        </p:nvSpPr>
        <p:spPr>
          <a:xfrm>
            <a:off x="1484310" y="204536"/>
            <a:ext cx="10018713" cy="575109"/>
          </a:xfrm>
        </p:spPr>
        <p:txBody>
          <a:bodyPr>
            <a:normAutofit/>
          </a:bodyPr>
          <a:lstStyle/>
          <a:p>
            <a:r>
              <a:rPr lang="en-US" sz="2800" b="1" dirty="0"/>
              <a:t>Expected Values, Variance and Standard Deviation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C29C4-061D-42E7-949E-FE8454F63B9F}"/>
                  </a:ext>
                </a:extLst>
              </p:cNvPr>
              <p:cNvSpPr>
                <a:spLocks noGrp="1"/>
              </p:cNvSpPr>
              <p:nvPr>
                <p:ph idx="1"/>
              </p:nvPr>
            </p:nvSpPr>
            <p:spPr>
              <a:xfrm>
                <a:off x="1330305" y="972953"/>
                <a:ext cx="10018713" cy="5379721"/>
              </a:xfrm>
            </p:spPr>
            <p:txBody>
              <a:bodyPr>
                <a:normAutofit/>
              </a:bodyPr>
              <a:lstStyle/>
              <a:p>
                <a:r>
                  <a:rPr lang="en-US" dirty="0"/>
                  <a:t>The </a:t>
                </a:r>
                <a:r>
                  <a:rPr lang="en-US" b="1" dirty="0"/>
                  <a:t>expected value </a:t>
                </a:r>
                <a:r>
                  <a:rPr lang="en-US" dirty="0"/>
                  <a:t>or </a:t>
                </a:r>
                <a:r>
                  <a:rPr lang="en-US" b="1" dirty="0"/>
                  <a:t>mean </a:t>
                </a:r>
                <a:r>
                  <a:rPr lang="en-US" dirty="0"/>
                  <a:t>of a discrete random value is the probability weighted average of the possible values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m:t>
                      </m:r>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e>
                          </m:d>
                        </m:e>
                      </m:nary>
                    </m:oMath>
                  </m:oMathPara>
                </a14:m>
                <a:endParaRPr lang="en-US" dirty="0"/>
              </a:p>
              <a:p>
                <a:pPr>
                  <a:buFont typeface="Arial" panose="020B0604020202020204" pitchFamily="34" charset="0"/>
                  <a:buChar char="•"/>
                </a:pPr>
                <a:r>
                  <a:rPr lang="en-US" dirty="0"/>
                  <a:t>The </a:t>
                </a:r>
                <a:r>
                  <a:rPr lang="en-US" b="1" dirty="0"/>
                  <a:t>variance</a:t>
                </a:r>
                <a:r>
                  <a:rPr lang="en-US" dirty="0"/>
                  <a:t> of a discrete random variable X is</a:t>
                </a:r>
              </a:p>
              <a:p>
                <a:pPr marL="0" indent="0" algn="ctr">
                  <a:buNone/>
                </a:pPr>
                <a14:m>
                  <m:oMathPara xmlns:m="http://schemas.openxmlformats.org/officeDocument/2006/math">
                    <m:oMathParaPr>
                      <m:jc m:val="centerGroup"/>
                    </m:oMathParaPr>
                    <m:oMath xmlns:m="http://schemas.openxmlformats.org/officeDocument/2006/math">
                      <m:sSup>
                        <m:sSupPr>
                          <m:ctrlPr>
                            <a:rPr lang="pl-PL" i="1" smtClean="0">
                              <a:latin typeface="Cambria Math" panose="02040503050406030204" pitchFamily="18" charset="0"/>
                            </a:rPr>
                          </m:ctrlPr>
                        </m:sSupPr>
                        <m:e>
                          <m:r>
                            <a:rPr lang="pl-PL" i="1" smtClean="0">
                              <a:latin typeface="Cambria Math" panose="02040503050406030204" pitchFamily="18" charset="0"/>
                            </a:rPr>
                            <m:t>𝜎</m:t>
                          </m:r>
                        </m:e>
                        <m:sup>
                          <m:r>
                            <a:rPr lang="pl-PL" i="1" smtClean="0">
                              <a:latin typeface="Cambria Math" panose="02040503050406030204" pitchFamily="18" charset="0"/>
                            </a:rPr>
                            <m:t>2</m:t>
                          </m:r>
                        </m:sup>
                      </m:sSup>
                      <m:r>
                        <a:rPr lang="pl-PL" i="1" smtClean="0">
                          <a:latin typeface="Cambria Math" panose="02040503050406030204" pitchFamily="18" charset="0"/>
                        </a:rPr>
                        <m:t>=</m:t>
                      </m:r>
                      <m:r>
                        <a:rPr lang="pl-PL" i="1" smtClean="0">
                          <a:latin typeface="Cambria Math" panose="02040503050406030204" pitchFamily="18" charset="0"/>
                        </a:rPr>
                        <m:t>𝐸</m:t>
                      </m:r>
                      <m:d>
                        <m:dPr>
                          <m:begChr m:val="["/>
                          <m:endChr m:val="]"/>
                          <m:ctrlPr>
                            <a:rPr lang="pl-PL" i="1" smtClean="0">
                              <a:latin typeface="Cambria Math" panose="02040503050406030204" pitchFamily="18" charset="0"/>
                            </a:rPr>
                          </m:ctrlPr>
                        </m:dPr>
                        <m:e>
                          <m:sSup>
                            <m:sSupPr>
                              <m:ctrlPr>
                                <a:rPr lang="pl-PL" i="1" smtClean="0">
                                  <a:latin typeface="Cambria Math" panose="02040503050406030204" pitchFamily="18" charset="0"/>
                                </a:rPr>
                              </m:ctrlPr>
                            </m:sSupPr>
                            <m:e>
                              <m:d>
                                <m:dPr>
                                  <m:ctrlPr>
                                    <a:rPr lang="pl-PL" i="1" smtClean="0">
                                      <a:latin typeface="Cambria Math" panose="02040503050406030204" pitchFamily="18" charset="0"/>
                                    </a:rPr>
                                  </m:ctrlPr>
                                </m:dPr>
                                <m:e>
                                  <m:r>
                                    <a:rPr lang="pl-PL" i="1" smtClean="0">
                                      <a:latin typeface="Cambria Math" panose="02040503050406030204" pitchFamily="18" charset="0"/>
                                    </a:rPr>
                                    <m:t>𝑋</m:t>
                                  </m:r>
                                  <m:r>
                                    <a:rPr lang="pl-PL" i="1" smtClean="0">
                                      <a:latin typeface="Cambria Math" panose="02040503050406030204" pitchFamily="18" charset="0"/>
                                    </a:rPr>
                                    <m:t>−</m:t>
                                  </m:r>
                                  <m:r>
                                    <a:rPr lang="pl-PL" i="1" smtClean="0">
                                      <a:latin typeface="Cambria Math" panose="02040503050406030204" pitchFamily="18" charset="0"/>
                                    </a:rPr>
                                    <m:t>𝜇</m:t>
                                  </m:r>
                                </m:e>
                              </m:d>
                            </m:e>
                            <m:sup>
                              <m:r>
                                <a:rPr lang="pl-PL" i="1" smtClean="0">
                                  <a:latin typeface="Cambria Math" panose="02040503050406030204" pitchFamily="18" charset="0"/>
                                </a:rPr>
                                <m:t>2</m:t>
                              </m:r>
                            </m:sup>
                          </m:sSup>
                        </m:e>
                      </m:d>
                      <m:r>
                        <a:rPr lang="pl-PL" i="1" smtClean="0">
                          <a:latin typeface="Cambria Math" panose="02040503050406030204" pitchFamily="18" charset="0"/>
                        </a:rPr>
                        <m:t>=</m:t>
                      </m:r>
                      <m:nary>
                        <m:naryPr>
                          <m:chr m:val="∑"/>
                          <m:subHide m:val="on"/>
                          <m:supHide m:val="on"/>
                          <m:ctrlPr>
                            <a:rPr lang="pl-PL" i="1" smtClean="0">
                              <a:latin typeface="Cambria Math" panose="02040503050406030204" pitchFamily="18" charset="0"/>
                            </a:rPr>
                          </m:ctrlPr>
                        </m:naryPr>
                        <m:sub/>
                        <m:sup/>
                        <m:e>
                          <m:sSup>
                            <m:sSupPr>
                              <m:ctrlPr>
                                <a:rPr lang="pl-PL" i="1" smtClean="0">
                                  <a:latin typeface="Cambria Math" panose="02040503050406030204" pitchFamily="18" charset="0"/>
                                </a:rPr>
                              </m:ctrlPr>
                            </m:sSupPr>
                            <m:e>
                              <m:d>
                                <m:dPr>
                                  <m:ctrlPr>
                                    <a:rPr lang="pl-PL" i="1" smtClean="0">
                                      <a:latin typeface="Cambria Math" panose="02040503050406030204" pitchFamily="18" charset="0"/>
                                    </a:rPr>
                                  </m:ctrlPr>
                                </m:dPr>
                                <m:e>
                                  <m:sSub>
                                    <m:sSubPr>
                                      <m:ctrlPr>
                                        <a:rPr lang="pl-PL" i="1" smtClean="0">
                                          <a:latin typeface="Cambria Math" panose="02040503050406030204" pitchFamily="18" charset="0"/>
                                        </a:rPr>
                                      </m:ctrlPr>
                                    </m:sSubPr>
                                    <m:e>
                                      <m:r>
                                        <a:rPr lang="pl-PL" i="1" smtClean="0">
                                          <a:latin typeface="Cambria Math" panose="02040503050406030204" pitchFamily="18" charset="0"/>
                                        </a:rPr>
                                        <m:t>𝑥</m:t>
                                      </m:r>
                                    </m:e>
                                    <m:sub>
                                      <m:r>
                                        <a:rPr lang="pl-PL" i="1" smtClean="0">
                                          <a:latin typeface="Cambria Math" panose="02040503050406030204" pitchFamily="18" charset="0"/>
                                        </a:rPr>
                                        <m:t>𝑖</m:t>
                                      </m:r>
                                    </m:sub>
                                  </m:sSub>
                                  <m:r>
                                    <a:rPr lang="pl-PL" i="1" smtClean="0">
                                      <a:latin typeface="Cambria Math" panose="02040503050406030204" pitchFamily="18" charset="0"/>
                                    </a:rPr>
                                    <m:t>−</m:t>
                                  </m:r>
                                  <m:r>
                                    <a:rPr lang="pl-PL" i="1" smtClean="0">
                                      <a:latin typeface="Cambria Math" panose="02040503050406030204" pitchFamily="18" charset="0"/>
                                    </a:rPr>
                                    <m:t>𝜇</m:t>
                                  </m:r>
                                </m:e>
                              </m:d>
                            </m:e>
                            <m:sup>
                              <m:r>
                                <a:rPr lang="pl-PL" i="1" smtClean="0">
                                  <a:latin typeface="Cambria Math" panose="02040503050406030204" pitchFamily="18" charset="0"/>
                                </a:rPr>
                                <m:t>2</m:t>
                              </m:r>
                            </m:sup>
                          </m:sSup>
                          <m:r>
                            <a:rPr lang="pl-PL" i="1" smtClean="0">
                              <a:latin typeface="Cambria Math" panose="02040503050406030204" pitchFamily="18" charset="0"/>
                            </a:rPr>
                            <m:t>𝑃</m:t>
                          </m:r>
                          <m:d>
                            <m:dPr>
                              <m:ctrlPr>
                                <a:rPr lang="pl-PL" i="1" smtClean="0">
                                  <a:latin typeface="Cambria Math" panose="02040503050406030204" pitchFamily="18" charset="0"/>
                                </a:rPr>
                              </m:ctrlPr>
                            </m:dPr>
                            <m:e>
                              <m:sSub>
                                <m:sSubPr>
                                  <m:ctrlPr>
                                    <a:rPr lang="pl-PL" i="1" smtClean="0">
                                      <a:latin typeface="Cambria Math" panose="02040503050406030204" pitchFamily="18" charset="0"/>
                                    </a:rPr>
                                  </m:ctrlPr>
                                </m:sSubPr>
                                <m:e>
                                  <m:r>
                                    <a:rPr lang="pl-PL" i="1" smtClean="0">
                                      <a:latin typeface="Cambria Math" panose="02040503050406030204" pitchFamily="18" charset="0"/>
                                    </a:rPr>
                                    <m:t>𝑥</m:t>
                                  </m:r>
                                </m:e>
                                <m:sub>
                                  <m:r>
                                    <a:rPr lang="pl-PL" i="1" smtClean="0">
                                      <a:latin typeface="Cambria Math" panose="02040503050406030204" pitchFamily="18" charset="0"/>
                                    </a:rPr>
                                    <m:t>𝑖</m:t>
                                  </m:r>
                                </m:sub>
                              </m:sSub>
                            </m:e>
                          </m:d>
                        </m:e>
                      </m:nary>
                    </m:oMath>
                  </m:oMathPara>
                </a14:m>
                <a:endParaRPr lang="en-US" dirty="0"/>
              </a:p>
              <a:p>
                <a:pPr>
                  <a:buFont typeface="Arial" panose="020B0604020202020204" pitchFamily="34" charset="0"/>
                  <a:buChar char="•"/>
                </a:pPr>
                <a:r>
                  <a:rPr lang="en-US" dirty="0"/>
                  <a:t>The </a:t>
                </a:r>
                <a:r>
                  <a:rPr lang="en-US" b="1" dirty="0"/>
                  <a:t>standard deviation  </a:t>
                </a:r>
                <a:r>
                  <a:rPr lang="en-US" dirty="0"/>
                  <a:t>of a discrete random variable X is equal to the positive square root of the variance, i.e.,</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e>
                      </m:rad>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r>
                                        <a:rPr lang="en-US" i="1" smtClean="0">
                                          <a:latin typeface="Cambria Math" panose="02040503050406030204" pitchFamily="18" charset="0"/>
                                        </a:rPr>
                                        <m:t>𝜇</m:t>
                                      </m:r>
                                    </m:e>
                                  </m:d>
                                </m:e>
                                <m:sup>
                                  <m:r>
                                    <a:rPr lang="en-US" i="1" smtClean="0">
                                      <a:latin typeface="Cambria Math" panose="02040503050406030204" pitchFamily="18" charset="0"/>
                                    </a:rPr>
                                    <m:t>2</m:t>
                                  </m:r>
                                </m:sup>
                              </m:sSup>
                              <m:r>
                                <a:rPr lang="en-US" i="1" smtClean="0">
                                  <a:latin typeface="Cambria Math" panose="02040503050406030204" pitchFamily="18" charset="0"/>
                                </a:rPr>
                                <m:t>𝑃</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e>
                              </m:d>
                            </m:e>
                          </m:nary>
                        </m:e>
                      </m:rad>
                    </m:oMath>
                  </m:oMathPara>
                </a14:m>
                <a:endParaRPr lang="en-US" dirty="0"/>
              </a:p>
            </p:txBody>
          </p:sp>
        </mc:Choice>
        <mc:Fallback xmlns="">
          <p:sp>
            <p:nvSpPr>
              <p:cNvPr id="3" name="Content Placeholder 2">
                <a:extLst>
                  <a:ext uri="{FF2B5EF4-FFF2-40B4-BE49-F238E27FC236}">
                    <a16:creationId xmlns:a16="http://schemas.microsoft.com/office/drawing/2014/main" id="{68FC29C4-061D-42E7-949E-FE8454F63B9F}"/>
                  </a:ext>
                </a:extLst>
              </p:cNvPr>
              <p:cNvSpPr>
                <a:spLocks noGrp="1" noRot="1" noChangeAspect="1" noMove="1" noResize="1" noEditPoints="1" noAdjustHandles="1" noChangeArrowheads="1" noChangeShapeType="1" noTextEdit="1"/>
              </p:cNvSpPr>
              <p:nvPr>
                <p:ph idx="1"/>
              </p:nvPr>
            </p:nvSpPr>
            <p:spPr>
              <a:xfrm>
                <a:off x="1330305" y="972953"/>
                <a:ext cx="10018713" cy="5379721"/>
              </a:xfrm>
              <a:blipFill>
                <a:blip r:embed="rId2"/>
                <a:stretch>
                  <a:fillRect l="-1521" t="-3515"/>
                </a:stretch>
              </a:blipFill>
            </p:spPr>
            <p:txBody>
              <a:bodyPr/>
              <a:lstStyle/>
              <a:p>
                <a:r>
                  <a:rPr lang="en-US">
                    <a:noFill/>
                  </a:rPr>
                  <a:t> </a:t>
                </a:r>
              </a:p>
            </p:txBody>
          </p:sp>
        </mc:Fallback>
      </mc:AlternateContent>
    </p:spTree>
    <p:extLst>
      <p:ext uri="{BB962C8B-B14F-4D97-AF65-F5344CB8AC3E}">
        <p14:creationId xmlns:p14="http://schemas.microsoft.com/office/powerpoint/2010/main" val="49270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D31D-1B2E-491A-9E04-0A325BF4D48E}"/>
              </a:ext>
            </a:extLst>
          </p:cNvPr>
          <p:cNvSpPr>
            <a:spLocks noGrp="1"/>
          </p:cNvSpPr>
          <p:nvPr>
            <p:ph type="title"/>
          </p:nvPr>
        </p:nvSpPr>
        <p:spPr>
          <a:xfrm>
            <a:off x="1484311" y="1"/>
            <a:ext cx="10018713" cy="837398"/>
          </a:xfrm>
        </p:spPr>
        <p:txBody>
          <a:bodyPr>
            <a:normAutofit fontScale="90000"/>
          </a:bodyPr>
          <a:lstStyle/>
          <a:p>
            <a:r>
              <a:rPr lang="en-US" sz="2800" dirty="0"/>
              <a:t>The Expectation, Variance and Standard Deviation of a Binomial Distribution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2C8744-D7CE-4C41-9BB5-647C2215BB9F}"/>
                  </a:ext>
                </a:extLst>
              </p:cNvPr>
              <p:cNvSpPr>
                <a:spLocks noGrp="1"/>
              </p:cNvSpPr>
              <p:nvPr>
                <p:ph idx="1"/>
              </p:nvPr>
            </p:nvSpPr>
            <p:spPr>
              <a:xfrm>
                <a:off x="1484310" y="1973180"/>
                <a:ext cx="10018713" cy="3124201"/>
              </a:xfrm>
            </p:spPr>
            <p:txBody>
              <a:bodyPr/>
              <a:lstStyle/>
              <a:p>
                <a:pPr>
                  <a:buFont typeface="Arial" panose="020B0604020202020204" pitchFamily="34" charset="0"/>
                  <a:buChar char="•"/>
                </a:pPr>
                <a:r>
                  <a:rPr lang="en-US" dirty="0"/>
                  <a:t> The expectation (or mean) is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𝑛𝑝</m:t>
                    </m:r>
                  </m:oMath>
                </a14:m>
                <a:endParaRPr lang="en-US" dirty="0"/>
              </a:p>
              <a:p>
                <a:r>
                  <a:rPr lang="en-US" dirty="0"/>
                  <a:t> The variance of the Binomial variable is, as we will also show later,</a:t>
                </a:r>
              </a:p>
              <a:p>
                <a:pPr marL="0" indent="0" algn="ctr">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r>
                        <a:rPr lang="en-US" i="1" smtClean="0">
                          <a:latin typeface="Cambria Math" panose="02040503050406030204" pitchFamily="18" charset="0"/>
                        </a:rPr>
                        <m:t>=</m:t>
                      </m:r>
                      <m:r>
                        <a:rPr lang="en-US" i="1" smtClean="0">
                          <a:latin typeface="Cambria Math" panose="02040503050406030204" pitchFamily="18" charset="0"/>
                        </a:rPr>
                        <m:t>𝑛𝑝𝑞</m:t>
                      </m:r>
                    </m:oMath>
                  </m:oMathPara>
                </a14:m>
                <a:endParaRPr lang="en-US" dirty="0"/>
              </a:p>
              <a:p>
                <a:pPr marL="0" indent="0">
                  <a:buNone/>
                </a:pPr>
                <a:r>
                  <a:rPr lang="en-US" dirty="0"/>
                  <a:t>      where </a:t>
                </a:r>
                <a:r>
                  <a:rPr lang="en-US" i="1" dirty="0"/>
                  <a:t>q=1-p</a:t>
                </a:r>
                <a:r>
                  <a:rPr lang="en-US" dirty="0"/>
                  <a:t>; the standard deviation is, of course,</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𝑛𝑝𝑞</m:t>
                          </m:r>
                        </m:e>
                      </m:rad>
                    </m:oMath>
                  </m:oMathPara>
                </a14:m>
                <a:endParaRPr lang="en-US" dirty="0"/>
              </a:p>
            </p:txBody>
          </p:sp>
        </mc:Choice>
        <mc:Fallback xmlns="">
          <p:sp>
            <p:nvSpPr>
              <p:cNvPr id="3" name="Content Placeholder 2">
                <a:extLst>
                  <a:ext uri="{FF2B5EF4-FFF2-40B4-BE49-F238E27FC236}">
                    <a16:creationId xmlns:a16="http://schemas.microsoft.com/office/drawing/2014/main" id="{502C8744-D7CE-4C41-9BB5-647C2215BB9F}"/>
                  </a:ext>
                </a:extLst>
              </p:cNvPr>
              <p:cNvSpPr>
                <a:spLocks noGrp="1" noRot="1" noChangeAspect="1" noMove="1" noResize="1" noEditPoints="1" noAdjustHandles="1" noChangeArrowheads="1" noChangeShapeType="1" noTextEdit="1"/>
              </p:cNvSpPr>
              <p:nvPr>
                <p:ph idx="1"/>
              </p:nvPr>
            </p:nvSpPr>
            <p:spPr>
              <a:xfrm>
                <a:off x="1484310" y="1973180"/>
                <a:ext cx="10018713" cy="3124201"/>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19187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5C20-906B-47BB-B345-32287DF875A1}"/>
              </a:ext>
            </a:extLst>
          </p:cNvPr>
          <p:cNvSpPr>
            <a:spLocks noGrp="1"/>
          </p:cNvSpPr>
          <p:nvPr>
            <p:ph type="title"/>
          </p:nvPr>
        </p:nvSpPr>
        <p:spPr>
          <a:xfrm>
            <a:off x="1484310" y="0"/>
            <a:ext cx="10018713" cy="797011"/>
          </a:xfrm>
        </p:spPr>
        <p:txBody>
          <a:bodyPr/>
          <a:lstStyle/>
          <a:p>
            <a:r>
              <a:rPr lang="en-US" dirty="0"/>
              <a:t>Course</a:t>
            </a:r>
            <a:r>
              <a:rPr lang="pt-BR" dirty="0"/>
              <a:t> </a:t>
            </a:r>
            <a:r>
              <a:rPr lang="en-US" dirty="0"/>
              <a:t>Plan</a:t>
            </a:r>
          </a:p>
        </p:txBody>
      </p:sp>
      <p:sp>
        <p:nvSpPr>
          <p:cNvPr id="3" name="Content Placeholder 2">
            <a:extLst>
              <a:ext uri="{FF2B5EF4-FFF2-40B4-BE49-F238E27FC236}">
                <a16:creationId xmlns:a16="http://schemas.microsoft.com/office/drawing/2014/main" id="{8C582364-74B1-451D-AC64-D6B36852B498}"/>
              </a:ext>
            </a:extLst>
          </p:cNvPr>
          <p:cNvSpPr>
            <a:spLocks noGrp="1"/>
          </p:cNvSpPr>
          <p:nvPr>
            <p:ph idx="1"/>
          </p:nvPr>
        </p:nvSpPr>
        <p:spPr>
          <a:xfrm>
            <a:off x="1484309" y="797011"/>
            <a:ext cx="10018713" cy="6493475"/>
          </a:xfrm>
        </p:spPr>
        <p:txBody>
          <a:bodyPr>
            <a:normAutofit/>
          </a:bodyPr>
          <a:lstStyle/>
          <a:p>
            <a:pPr marL="171450" marR="514350" indent="0" algn="just">
              <a:lnSpc>
                <a:spcPct val="115000"/>
              </a:lnSpc>
              <a:spcBef>
                <a:spcPts val="0"/>
              </a:spcBef>
              <a:spcAft>
                <a:spcPts val="0"/>
              </a:spcAft>
              <a:buNone/>
            </a:pPr>
            <a:r>
              <a:rPr lang="en-US" sz="1800" cap="small"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a:t>
            </a: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 Probability and Statistical Inference Review </a:t>
            </a:r>
          </a:p>
          <a:p>
            <a:pPr marL="171450" marR="514350" indent="0" algn="just">
              <a:lnSpc>
                <a:spcPct val="115000"/>
              </a:lnSpc>
              <a:spcBef>
                <a:spcPts val="0"/>
              </a:spcBef>
              <a:spcAft>
                <a:spcPts val="0"/>
              </a:spcAft>
              <a:buNone/>
            </a:pP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2: The Simple Linear Regression Model </a:t>
            </a:r>
            <a:endParaRPr lang="en-US" sz="1800" dirty="0">
              <a:effectLst/>
              <a:latin typeface="Courier"/>
              <a:ea typeface="Times New Roman" panose="02020603050405020304" pitchFamily="18" charset="0"/>
              <a:cs typeface="Times New Roman" panose="02020603050405020304" pitchFamily="18" charset="0"/>
            </a:endParaRPr>
          </a:p>
          <a:p>
            <a:pPr marL="914400" marR="514350" indent="0" algn="just">
              <a:lnSpc>
                <a:spcPct val="115000"/>
              </a:lnSpc>
              <a:spcBef>
                <a:spcPts val="0"/>
              </a:spcBef>
              <a:spcAft>
                <a:spcPts val="0"/>
              </a:spcAft>
              <a:buNone/>
            </a:pP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Formulation &amp; Parameter Estimation – The Least Squares Method</a:t>
            </a:r>
            <a:endParaRPr lang="en-US" sz="1800" dirty="0">
              <a:effectLst/>
              <a:latin typeface="Courier"/>
              <a:ea typeface="Times New Roman" panose="02020603050405020304" pitchFamily="18" charset="0"/>
              <a:cs typeface="Times New Roman" panose="02020603050405020304" pitchFamily="18" charset="0"/>
            </a:endParaRPr>
          </a:p>
          <a:p>
            <a:pPr marL="171450" marR="514350" indent="0" algn="just">
              <a:lnSpc>
                <a:spcPct val="115000"/>
              </a:lnSpc>
              <a:spcBef>
                <a:spcPts val="0"/>
              </a:spcBef>
              <a:spcAft>
                <a:spcPts val="0"/>
              </a:spcAft>
              <a:buNone/>
            </a:pPr>
            <a:r>
              <a:rPr lang="en-US" sz="1800" cap="small" dirty="0">
                <a:latin typeface="Arial Narrow" panose="020B0606020202030204" pitchFamily="34" charset="0"/>
                <a:ea typeface="Times New Roman" panose="02020603050405020304" pitchFamily="18" charset="0"/>
                <a:cs typeface="Times New Roman" panose="02020603050405020304" pitchFamily="18" charset="0"/>
              </a:rPr>
              <a:t>3: Simple </a:t>
            </a: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Linear Regression II</a:t>
            </a:r>
            <a:endParaRPr lang="en-US" sz="1800" dirty="0">
              <a:effectLst/>
              <a:latin typeface="Courier"/>
              <a:ea typeface="Times New Roman" panose="02020603050405020304" pitchFamily="18" charset="0"/>
              <a:cs typeface="Times New Roman" panose="02020603050405020304" pitchFamily="18" charset="0"/>
            </a:endParaRPr>
          </a:p>
          <a:p>
            <a:pPr marL="914400" marR="514350" indent="0" algn="just">
              <a:lnSpc>
                <a:spcPct val="115000"/>
              </a:lnSpc>
              <a:spcBef>
                <a:spcPts val="0"/>
              </a:spcBef>
              <a:spcAft>
                <a:spcPts val="0"/>
              </a:spcAft>
              <a:buNone/>
            </a:pP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Inference for the Slope and Intercept – Analysis of Variance</a:t>
            </a:r>
            <a:endParaRPr lang="en-US" sz="1800" dirty="0">
              <a:effectLst/>
              <a:latin typeface="Courier"/>
              <a:ea typeface="Times New Roman" panose="02020603050405020304" pitchFamily="18" charset="0"/>
              <a:cs typeface="Times New Roman" panose="02020603050405020304" pitchFamily="18" charset="0"/>
            </a:endParaRPr>
          </a:p>
          <a:p>
            <a:pPr marL="0" marR="514350" indent="0" algn="just">
              <a:lnSpc>
                <a:spcPct val="115000"/>
              </a:lnSpc>
              <a:spcBef>
                <a:spcPts val="0"/>
              </a:spcBef>
              <a:spcAft>
                <a:spcPts val="0"/>
              </a:spcAft>
              <a:buNone/>
            </a:pP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    4: Simple Linear Regression III</a:t>
            </a:r>
            <a:endParaRPr lang="en-US" sz="1800" dirty="0">
              <a:effectLst/>
              <a:latin typeface="Courier"/>
              <a:ea typeface="Times New Roman" panose="02020603050405020304" pitchFamily="18" charset="0"/>
              <a:cs typeface="Times New Roman" panose="02020603050405020304" pitchFamily="18" charset="0"/>
            </a:endParaRPr>
          </a:p>
          <a:p>
            <a:pPr marL="0" marR="514350" indent="0" algn="just">
              <a:lnSpc>
                <a:spcPct val="115000"/>
              </a:lnSpc>
              <a:spcBef>
                <a:spcPts val="0"/>
              </a:spcBef>
              <a:spcAft>
                <a:spcPts val="0"/>
              </a:spcAft>
              <a:buNone/>
            </a:pPr>
            <a:r>
              <a:rPr lang="en-US" sz="1800" cap="small" dirty="0">
                <a:latin typeface="Arial Narrow" panose="020B0606020202030204" pitchFamily="34" charset="0"/>
                <a:ea typeface="Times New Roman" panose="02020603050405020304" pitchFamily="18" charset="0"/>
                <a:cs typeface="Times New Roman" panose="02020603050405020304" pitchFamily="18" charset="0"/>
              </a:rPr>
              <a:t>		</a:t>
            </a: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Model Evaluation– Residuals– Prediction</a:t>
            </a:r>
            <a:endParaRPr lang="en-US" sz="1800" dirty="0">
              <a:latin typeface="Courier"/>
              <a:ea typeface="Times New Roman" panose="02020603050405020304" pitchFamily="18" charset="0"/>
              <a:cs typeface="Times New Roman" panose="02020603050405020304" pitchFamily="18" charset="0"/>
            </a:endParaRPr>
          </a:p>
          <a:p>
            <a:pPr marL="0" marR="514350" indent="0" algn="just">
              <a:lnSpc>
                <a:spcPct val="115000"/>
              </a:lnSpc>
              <a:spcBef>
                <a:spcPts val="0"/>
              </a:spcBef>
              <a:spcAft>
                <a:spcPts val="0"/>
              </a:spcAft>
              <a:buNone/>
            </a:pPr>
            <a:r>
              <a:rPr lang="en-US" sz="1800" cap="small" dirty="0">
                <a:effectLst/>
                <a:latin typeface="Courier"/>
                <a:ea typeface="Times New Roman" panose="02020603050405020304" pitchFamily="18" charset="0"/>
                <a:cs typeface="Times New Roman" panose="02020603050405020304" pitchFamily="18" charset="0"/>
              </a:rPr>
              <a:t> </a:t>
            </a: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 5: Multiple Linear Regression I  </a:t>
            </a:r>
            <a:endParaRPr lang="en-US" sz="1800" dirty="0">
              <a:effectLst/>
              <a:latin typeface="Courier"/>
              <a:ea typeface="Times New Roman" panose="02020603050405020304" pitchFamily="18" charset="0"/>
              <a:cs typeface="Times New Roman" panose="02020603050405020304" pitchFamily="18" charset="0"/>
            </a:endParaRPr>
          </a:p>
          <a:p>
            <a:pPr marL="0" marR="511810" indent="0" algn="just">
              <a:lnSpc>
                <a:spcPct val="88000"/>
              </a:lnSpc>
              <a:spcBef>
                <a:spcPts val="0"/>
              </a:spcBef>
              <a:spcAft>
                <a:spcPts val="0"/>
              </a:spcAft>
              <a:buNone/>
            </a:pPr>
            <a:r>
              <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rPr>
              <a:t>		Model Formulation and Parameter Estimation </a:t>
            </a:r>
          </a:p>
          <a:p>
            <a:pPr marL="0" marR="511810" indent="0" algn="just">
              <a:lnSpc>
                <a:spcPct val="88000"/>
              </a:lnSpc>
              <a:spcBef>
                <a:spcPts val="0"/>
              </a:spcBef>
              <a:spcAft>
                <a:spcPts val="0"/>
              </a:spcAft>
              <a:buNone/>
            </a:pPr>
            <a:r>
              <a:rPr lang="en-US" sz="1800" kern="1200" cap="small" dirty="0">
                <a:solidFill>
                  <a:srgbClr val="000000"/>
                </a:solidFill>
                <a:latin typeface="Arial Narrow" panose="020B0606020202030204" pitchFamily="34" charset="0"/>
                <a:ea typeface="Times New Roman" panose="02020603050405020304" pitchFamily="18" charset="0"/>
                <a:cs typeface="Times New Roman" panose="02020603050405020304" pitchFamily="18" charset="0"/>
              </a:rPr>
              <a:t>  </a:t>
            </a:r>
            <a:r>
              <a:rPr lang="en-US" sz="1800" kern="1200" cap="small" dirty="0">
                <a:solidFill>
                  <a:srgbClr val="000000"/>
                </a:solidFill>
                <a:effectLst/>
                <a:latin typeface="Arial Narrow" panose="020B0606020202030204" pitchFamily="34" charset="0"/>
                <a:ea typeface="Times New Roman" panose="02020603050405020304" pitchFamily="18" charset="0"/>
              </a:rPr>
              <a:t> 6: Multiple Linear Regression II </a:t>
            </a:r>
            <a:endParaRPr lang="en-US" sz="1800" dirty="0">
              <a:effectLst/>
              <a:latin typeface="Times New Roman" panose="02020603050405020304" pitchFamily="18" charset="0"/>
              <a:ea typeface="Times New Roman" panose="02020603050405020304" pitchFamily="18" charset="0"/>
            </a:endParaRPr>
          </a:p>
          <a:p>
            <a:pPr marL="628650" marR="511810" indent="0" algn="just">
              <a:lnSpc>
                <a:spcPct val="88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	Hypothesis Testing – The F-test - Prediction                           </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  7: Multiple Linear Regression III</a:t>
            </a:r>
            <a:endParaRPr lang="en-US" sz="1800" dirty="0">
              <a:effectLst/>
              <a:latin typeface="Times New Roman" panose="02020603050405020304" pitchFamily="18" charset="0"/>
              <a:ea typeface="Times New Roman" panose="02020603050405020304" pitchFamily="18" charset="0"/>
            </a:endParaRPr>
          </a:p>
          <a:p>
            <a:pPr marL="62865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	Analysis of Residuals</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  8: Transformations &amp;Interactions </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  9: Categorical Predictors</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10: Outliers, High-Leverage and Influential Points</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11: Potential Issues with the Model – Collinearity</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12: Model Selection</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13: Logistic Regression</a:t>
            </a:r>
            <a:endParaRPr lang="en-US" sz="1800" dirty="0">
              <a:effectLst/>
              <a:latin typeface="Times New Roman" panose="02020603050405020304" pitchFamily="18" charset="0"/>
              <a:ea typeface="Times New Roman" panose="02020603050405020304" pitchFamily="18" charset="0"/>
            </a:endParaRPr>
          </a:p>
          <a:p>
            <a:pPr marL="0" marR="511810" indent="0" algn="just">
              <a:lnSpc>
                <a:spcPct val="115000"/>
              </a:lnSpc>
              <a:spcBef>
                <a:spcPts val="0"/>
              </a:spcBef>
              <a:spcAft>
                <a:spcPts val="0"/>
              </a:spcAft>
              <a:buNone/>
            </a:pPr>
            <a:r>
              <a:rPr lang="en-US" sz="1800" kern="1200" cap="small" dirty="0">
                <a:solidFill>
                  <a:srgbClr val="000000"/>
                </a:solidFill>
                <a:effectLst/>
                <a:latin typeface="Arial Narrow" panose="020B0606020202030204" pitchFamily="34" charset="0"/>
                <a:ea typeface="Times New Roman" panose="02020603050405020304" pitchFamily="18" charset="0"/>
              </a:rPr>
              <a:t>14: Course Takeaways and Further Study</a:t>
            </a:r>
            <a:endPar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endParaRPr>
          </a:p>
          <a:p>
            <a:pPr marL="914400" marR="514350" indent="0" algn="just">
              <a:lnSpc>
                <a:spcPct val="89000"/>
              </a:lnSpc>
              <a:spcBef>
                <a:spcPts val="0"/>
              </a:spcBef>
              <a:spcAft>
                <a:spcPts val="0"/>
              </a:spcAft>
              <a:buNone/>
            </a:pPr>
            <a:endParaRPr lang="en-US" sz="1800" cap="small" dirty="0">
              <a:effectLst/>
              <a:latin typeface="Arial Narrow" panose="020B0606020202030204" pitchFamily="34" charset="0"/>
              <a:ea typeface="Times New Roman" panose="02020603050405020304" pitchFamily="18" charset="0"/>
              <a:cs typeface="Times New Roman" panose="02020603050405020304" pitchFamily="18" charset="0"/>
            </a:endParaRPr>
          </a:p>
          <a:p>
            <a:endParaRPr lang="pt-BR" dirty="0"/>
          </a:p>
        </p:txBody>
      </p:sp>
    </p:spTree>
    <p:extLst>
      <p:ext uri="{BB962C8B-B14F-4D97-AF65-F5344CB8AC3E}">
        <p14:creationId xmlns:p14="http://schemas.microsoft.com/office/powerpoint/2010/main" val="3678784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4F71-8BC4-4FB9-81D9-556259B23747}"/>
              </a:ext>
            </a:extLst>
          </p:cNvPr>
          <p:cNvSpPr>
            <a:spLocks noGrp="1"/>
          </p:cNvSpPr>
          <p:nvPr>
            <p:ph type="title"/>
          </p:nvPr>
        </p:nvSpPr>
        <p:spPr>
          <a:xfrm>
            <a:off x="1378433" y="79408"/>
            <a:ext cx="10018713" cy="632861"/>
          </a:xfrm>
        </p:spPr>
        <p:txBody>
          <a:bodyPr>
            <a:normAutofit/>
          </a:bodyPr>
          <a:lstStyle/>
          <a:p>
            <a:r>
              <a:rPr lang="en-US" sz="2800" dirty="0"/>
              <a:t>The Poisson Random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FCAF8C-FA30-436E-AC73-5E3D04BAD8BD}"/>
                  </a:ext>
                </a:extLst>
              </p:cNvPr>
              <p:cNvSpPr>
                <a:spLocks noGrp="1"/>
              </p:cNvSpPr>
              <p:nvPr>
                <p:ph idx="1"/>
              </p:nvPr>
            </p:nvSpPr>
            <p:spPr>
              <a:xfrm>
                <a:off x="1378433" y="944077"/>
                <a:ext cx="10018713" cy="3887805"/>
              </a:xfrm>
            </p:spPr>
            <p:txBody>
              <a:bodyPr/>
              <a:lstStyle/>
              <a:p>
                <a:r>
                  <a:rPr lang="en-US" dirty="0"/>
                  <a:t>The Poisson probability model, obtained as the limit of the Binomial model when    </a:t>
                </a:r>
                <a14:m>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rPr>
                      <m:t>𝑝</m:t>
                    </m:r>
                    <m:r>
                      <a:rPr lang="en-US" i="1" smtClean="0">
                        <a:latin typeface="Cambria Math" panose="02040503050406030204" pitchFamily="18" charset="0"/>
                      </a:rPr>
                      <m:t>→0</m:t>
                    </m:r>
                  </m:oMath>
                </a14:m>
                <a:r>
                  <a:rPr lang="en-US" dirty="0"/>
                  <a:t> in a way that </a:t>
                </a:r>
                <a14:m>
                  <m:oMath xmlns:m="http://schemas.openxmlformats.org/officeDocument/2006/math">
                    <m:r>
                      <a:rPr lang="en-US" i="1" smtClean="0">
                        <a:latin typeface="Cambria Math" panose="02040503050406030204" pitchFamily="18" charset="0"/>
                      </a:rPr>
                      <m:t>𝑛𝑝</m:t>
                    </m:r>
                    <m:r>
                      <a:rPr lang="en-US" i="1" smtClean="0">
                        <a:latin typeface="Cambria Math" panose="02040503050406030204" pitchFamily="18" charset="0"/>
                      </a:rPr>
                      <m:t>=</m:t>
                    </m:r>
                    <m:r>
                      <a:rPr lang="en-US" i="1" smtClean="0">
                        <a:latin typeface="Cambria Math" panose="02040503050406030204" pitchFamily="18" charset="0"/>
                      </a:rPr>
                      <m:t>𝜆</m:t>
                    </m:r>
                  </m:oMath>
                </a14:m>
                <a:r>
                  <a:rPr lang="en-US" dirty="0"/>
                  <a:t> assigns probabilities</a:t>
                </a:r>
              </a:p>
              <a:p>
                <a:pPr marL="0" indent="0" algn="ctr">
                  <a:buNone/>
                </a:pP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r>
                          <a:rPr lang="en-US" i="1" smtClean="0">
                            <a:latin typeface="Cambria Math" panose="02040503050406030204" pitchFamily="18" charset="0"/>
                          </a:rPr>
                          <m:t>=</m:t>
                        </m:r>
                        <m:r>
                          <a:rPr lang="en-US" i="1" smtClean="0">
                            <a:latin typeface="Cambria Math" panose="02040503050406030204" pitchFamily="18" charset="0"/>
                          </a:rPr>
                          <m:t>𝑘</m:t>
                        </m:r>
                      </m:e>
                    </m:d>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𝜆</m:t>
                            </m:r>
                          </m:e>
                          <m:sup>
                            <m:r>
                              <a:rPr lang="en-US" i="1" smtClean="0">
                                <a:latin typeface="Cambria Math" panose="02040503050406030204" pitchFamily="18" charset="0"/>
                              </a:rPr>
                              <m:t>𝑘</m:t>
                            </m:r>
                          </m:sup>
                        </m:sSup>
                      </m:num>
                      <m:den>
                        <m:r>
                          <a:rPr lang="en-US" i="1" smtClean="0">
                            <a:latin typeface="Cambria Math" panose="02040503050406030204" pitchFamily="18" charset="0"/>
                          </a:rPr>
                          <m:t>𝑘</m:t>
                        </m:r>
                        <m:r>
                          <a:rPr lang="en-US" i="1" smtClean="0">
                            <a:latin typeface="Cambria Math" panose="02040503050406030204" pitchFamily="18" charset="0"/>
                          </a:rPr>
                          <m:t>!</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m:t>
                        </m:r>
                        <m:r>
                          <a:rPr lang="en-US" i="1" smtClean="0">
                            <a:latin typeface="Cambria Math" panose="02040503050406030204" pitchFamily="18" charset="0"/>
                          </a:rPr>
                          <m:t>𝜆</m:t>
                        </m:r>
                      </m:sup>
                    </m:sSup>
                  </m:oMath>
                </a14:m>
                <a:r>
                  <a:rPr lang="en-US" dirty="0"/>
                  <a:t>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=0,1,…</m:t>
                    </m:r>
                  </m:oMath>
                </a14:m>
                <a:endParaRPr lang="en-US" dirty="0"/>
              </a:p>
              <a:p>
                <a:pPr>
                  <a:buFont typeface="Arial" panose="020B0604020202020204" pitchFamily="34" charset="0"/>
                  <a:buChar char="•"/>
                </a:pPr>
                <a:r>
                  <a:rPr lang="en-US" dirty="0"/>
                  <a:t>In consequence, </a:t>
                </a:r>
                <a14:m>
                  <m:oMath xmlns:m="http://schemas.openxmlformats.org/officeDocument/2006/math">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𝜆</m:t>
                    </m:r>
                  </m:oMath>
                </a14:m>
                <a:r>
                  <a:rPr lang="en-US" dirty="0"/>
                  <a:t> and </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r>
                      <a:rPr lang="en-US" i="1" smtClean="0">
                        <a:latin typeface="Cambria Math" panose="02040503050406030204" pitchFamily="18" charset="0"/>
                      </a:rPr>
                      <m:t>𝜆</m:t>
                    </m:r>
                  </m:oMath>
                </a14:m>
                <a:endParaRPr lang="en-US" dirty="0"/>
              </a:p>
              <a:p>
                <a:r>
                  <a:rPr lang="en-US" dirty="0"/>
                  <a:t>Recall that </a:t>
                </a:r>
                <a:r>
                  <a:rPr lang="en-US" i="1" dirty="0"/>
                  <a:t>e</a:t>
                </a:r>
                <a:r>
                  <a:rPr lang="en-US" dirty="0"/>
                  <a:t> in the formula is Euler's number,  </a:t>
                </a:r>
                <a:r>
                  <a:rPr lang="en-US" i="1" dirty="0"/>
                  <a:t>2.71828.</a:t>
                </a:r>
              </a:p>
            </p:txBody>
          </p:sp>
        </mc:Choice>
        <mc:Fallback xmlns="">
          <p:sp>
            <p:nvSpPr>
              <p:cNvPr id="3" name="Content Placeholder 2">
                <a:extLst>
                  <a:ext uri="{FF2B5EF4-FFF2-40B4-BE49-F238E27FC236}">
                    <a16:creationId xmlns:a16="http://schemas.microsoft.com/office/drawing/2014/main" id="{E6FCAF8C-FA30-436E-AC73-5E3D04BAD8BD}"/>
                  </a:ext>
                </a:extLst>
              </p:cNvPr>
              <p:cNvSpPr>
                <a:spLocks noGrp="1" noRot="1" noChangeAspect="1" noMove="1" noResize="1" noEditPoints="1" noAdjustHandles="1" noChangeArrowheads="1" noChangeShapeType="1" noTextEdit="1"/>
              </p:cNvSpPr>
              <p:nvPr>
                <p:ph idx="1"/>
              </p:nvPr>
            </p:nvSpPr>
            <p:spPr>
              <a:xfrm>
                <a:off x="1378433" y="944077"/>
                <a:ext cx="10018713" cy="3887805"/>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26569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A7C3-9CCF-4BFD-8226-4541F492894B}"/>
              </a:ext>
            </a:extLst>
          </p:cNvPr>
          <p:cNvSpPr>
            <a:spLocks noGrp="1"/>
          </p:cNvSpPr>
          <p:nvPr>
            <p:ph type="title"/>
          </p:nvPr>
        </p:nvSpPr>
        <p:spPr>
          <a:xfrm>
            <a:off x="1484310" y="0"/>
            <a:ext cx="10018713" cy="632861"/>
          </a:xfrm>
        </p:spPr>
        <p:txBody>
          <a:bodyPr>
            <a:normAutofit/>
          </a:bodyPr>
          <a:lstStyle/>
          <a:p>
            <a:r>
              <a:rPr lang="en-US" sz="2800" dirty="0"/>
              <a:t>Continuous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D7609-E8E5-4EA9-812A-DEC35A2D8008}"/>
                  </a:ext>
                </a:extLst>
              </p:cNvPr>
              <p:cNvSpPr>
                <a:spLocks noGrp="1"/>
              </p:cNvSpPr>
              <p:nvPr>
                <p:ph idx="1"/>
              </p:nvPr>
            </p:nvSpPr>
            <p:spPr>
              <a:xfrm>
                <a:off x="1484310" y="1001829"/>
                <a:ext cx="10018713" cy="5244967"/>
              </a:xfrm>
            </p:spPr>
            <p:txBody>
              <a:bodyPr/>
              <a:lstStyle/>
              <a:p>
                <a:r>
                  <a:rPr lang="en-US" dirty="0"/>
                  <a:t>Random variables which take values in the Real line (or in a set of intervals of positive length in it) and have probabilities assigned by a positive definite function </a:t>
                </a:r>
                <a:r>
                  <a:rPr lang="en-US" i="1" dirty="0"/>
                  <a:t>f(x)  </a:t>
                </a:r>
                <a:r>
                  <a:rPr lang="en-US" dirty="0"/>
                  <a:t>such that for any interval </a:t>
                </a:r>
                <a:r>
                  <a:rPr lang="en-US" i="1" dirty="0"/>
                  <a:t>(</a:t>
                </a:r>
                <a:r>
                  <a:rPr lang="en-US" i="1" dirty="0" err="1"/>
                  <a:t>a,b</a:t>
                </a:r>
                <a:r>
                  <a:rPr lang="en-US" i="1" dirty="0"/>
                  <a:t>), </a:t>
                </a:r>
                <a:r>
                  <a:rPr lang="en-US" dirty="0"/>
                  <a:t>the probability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𝑎</m:t>
                          </m:r>
                          <m:r>
                            <a:rPr lang="en-US" i="1" smtClean="0">
                              <a:latin typeface="Cambria Math" panose="02040503050406030204" pitchFamily="18" charset="0"/>
                            </a:rPr>
                            <m:t>&lt;</m:t>
                          </m:r>
                          <m:r>
                            <a:rPr lang="en-US" i="1" smtClean="0">
                              <a:latin typeface="Cambria Math" panose="02040503050406030204" pitchFamily="18" charset="0"/>
                            </a:rPr>
                            <m:t>𝑋</m:t>
                          </m:r>
                          <m:r>
                            <a:rPr lang="en-US" i="1" smtClean="0">
                              <a:latin typeface="Cambria Math" panose="02040503050406030204" pitchFamily="18" charset="0"/>
                            </a:rPr>
                            <m:t>&lt;</m:t>
                          </m:r>
                          <m:r>
                            <a:rPr lang="en-US" i="1" smtClean="0">
                              <a:latin typeface="Cambria Math" panose="02040503050406030204" pitchFamily="18" charset="0"/>
                            </a:rPr>
                            <m:t>𝑏</m:t>
                          </m:r>
                        </m:e>
                      </m:d>
                      <m:r>
                        <a:rPr lang="en-US" i="1" smtClean="0">
                          <a:latin typeface="Cambria Math" panose="02040503050406030204" pitchFamily="18" charset="0"/>
                        </a:rPr>
                        <m:t>=</m:t>
                      </m:r>
                      <m:nary>
                        <m:naryPr>
                          <m:ctrlPr>
                            <a:rPr lang="en-US" i="1" smtClean="0">
                              <a:latin typeface="Cambria Math" panose="02040503050406030204" pitchFamily="18" charset="0"/>
                            </a:rPr>
                          </m:ctrlPr>
                        </m:naryPr>
                        <m:sub>
                          <m:r>
                            <a:rPr lang="en-US" i="1" smtClean="0">
                              <a:latin typeface="Cambria Math" panose="02040503050406030204" pitchFamily="18" charset="0"/>
                            </a:rPr>
                            <m:t>𝑎</m:t>
                          </m:r>
                        </m:sub>
                        <m:sup>
                          <m:r>
                            <a:rPr lang="en-US" i="1" smtClean="0">
                              <a:latin typeface="Cambria Math" panose="02040503050406030204" pitchFamily="18" charset="0"/>
                            </a:rPr>
                            <m:t>𝑏</m:t>
                          </m:r>
                        </m:sup>
                        <m:e>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𝑑𝑥</m:t>
                          </m:r>
                        </m:e>
                      </m:nary>
                    </m:oMath>
                  </m:oMathPara>
                </a14:m>
                <a:endParaRPr lang="en-US" dirty="0"/>
              </a:p>
              <a:p>
                <a:pPr>
                  <a:buFont typeface="Arial" panose="020B0604020202020204" pitchFamily="34" charset="0"/>
                  <a:buChar char="•"/>
                </a:pPr>
                <a:r>
                  <a:rPr lang="en-US" dirty="0"/>
                  <a:t> Please note that   </a:t>
                </a:r>
                <a14:m>
                  <m:oMath xmlns:m="http://schemas.openxmlformats.org/officeDocument/2006/math">
                    <m:nary>
                      <m:naryPr>
                        <m:ctrlPr>
                          <a:rPr lang="en-US" i="1" smtClean="0">
                            <a:latin typeface="Cambria Math" panose="02040503050406030204" pitchFamily="18" charset="0"/>
                          </a:rPr>
                        </m:ctrlPr>
                      </m:naryPr>
                      <m:sub>
                        <m:r>
                          <a:rPr lang="en-US" i="1" smtClean="0">
                            <a:latin typeface="Cambria Math" panose="02040503050406030204" pitchFamily="18" charset="0"/>
                          </a:rPr>
                          <m:t>−∞</m:t>
                        </m:r>
                      </m:sub>
                      <m:sup>
                        <m:r>
                          <a:rPr lang="en-US" i="1" smtClean="0">
                            <a:latin typeface="Cambria Math" panose="02040503050406030204" pitchFamily="18" charset="0"/>
                          </a:rPr>
                          <m:t>∞</m:t>
                        </m:r>
                      </m:sup>
                      <m:e>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𝑑𝑥</m:t>
                        </m:r>
                      </m:e>
                    </m:nary>
                    <m:r>
                      <a:rPr lang="en-US" i="1" smtClean="0">
                        <a:latin typeface="Cambria Math" panose="02040503050406030204" pitchFamily="18" charset="0"/>
                      </a:rPr>
                      <m:t>=1</m:t>
                    </m:r>
                  </m:oMath>
                </a14:m>
                <a:r>
                  <a:rPr lang="en-US" dirty="0"/>
                  <a:t>.</a:t>
                </a:r>
              </a:p>
              <a:p>
                <a:pPr>
                  <a:buFont typeface="Arial" panose="020B0604020202020204" pitchFamily="34" charset="0"/>
                  <a:buChar char="•"/>
                </a:pPr>
                <a:r>
                  <a:rPr lang="en-US" dirty="0"/>
                  <a:t>The function </a:t>
                </a:r>
                <a:r>
                  <a:rPr lang="en-US" i="1" dirty="0"/>
                  <a:t>f(x) </a:t>
                </a:r>
                <a:r>
                  <a:rPr lang="en-US" dirty="0"/>
                  <a:t>is referred to as the </a:t>
                </a:r>
                <a:r>
                  <a:rPr lang="en-US" b="1" dirty="0"/>
                  <a:t>probability density function.</a:t>
                </a:r>
              </a:p>
            </p:txBody>
          </p:sp>
        </mc:Choice>
        <mc:Fallback xmlns="">
          <p:sp>
            <p:nvSpPr>
              <p:cNvPr id="3" name="Content Placeholder 2">
                <a:extLst>
                  <a:ext uri="{FF2B5EF4-FFF2-40B4-BE49-F238E27FC236}">
                    <a16:creationId xmlns:a16="http://schemas.microsoft.com/office/drawing/2014/main" id="{628D7609-E8E5-4EA9-812A-DEC35A2D8008}"/>
                  </a:ext>
                </a:extLst>
              </p:cNvPr>
              <p:cNvSpPr>
                <a:spLocks noGrp="1" noRot="1" noChangeAspect="1" noMove="1" noResize="1" noEditPoints="1" noAdjustHandles="1" noChangeArrowheads="1" noChangeShapeType="1" noTextEdit="1"/>
              </p:cNvSpPr>
              <p:nvPr>
                <p:ph idx="1"/>
              </p:nvPr>
            </p:nvSpPr>
            <p:spPr>
              <a:xfrm>
                <a:off x="1484310" y="1001829"/>
                <a:ext cx="10018713" cy="5244967"/>
              </a:xfrm>
              <a:blipFill>
                <a:blip r:embed="rId2"/>
                <a:stretch>
                  <a:fillRect l="-1521" r="-730"/>
                </a:stretch>
              </a:blipFill>
            </p:spPr>
            <p:txBody>
              <a:bodyPr/>
              <a:lstStyle/>
              <a:p>
                <a:r>
                  <a:rPr lang="en-US">
                    <a:noFill/>
                  </a:rPr>
                  <a:t> </a:t>
                </a:r>
              </a:p>
            </p:txBody>
          </p:sp>
        </mc:Fallback>
      </mc:AlternateContent>
    </p:spTree>
    <p:extLst>
      <p:ext uri="{BB962C8B-B14F-4D97-AF65-F5344CB8AC3E}">
        <p14:creationId xmlns:p14="http://schemas.microsoft.com/office/powerpoint/2010/main" val="2800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015C-9254-4D2D-8F9B-38034E5B54C6}"/>
              </a:ext>
            </a:extLst>
          </p:cNvPr>
          <p:cNvSpPr>
            <a:spLocks noGrp="1"/>
          </p:cNvSpPr>
          <p:nvPr>
            <p:ph type="title"/>
          </p:nvPr>
        </p:nvSpPr>
        <p:spPr>
          <a:xfrm>
            <a:off x="1359182" y="0"/>
            <a:ext cx="10018713" cy="642486"/>
          </a:xfrm>
        </p:spPr>
        <p:txBody>
          <a:bodyPr>
            <a:normAutofit/>
          </a:bodyPr>
          <a:lstStyle/>
          <a:p>
            <a:r>
              <a:rPr lang="en-US" sz="2800" dirty="0"/>
              <a:t>The Uniform Random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72F7F-4BD2-41BC-BF55-320C3FC7B20F}"/>
                  </a:ext>
                </a:extLst>
              </p:cNvPr>
              <p:cNvSpPr>
                <a:spLocks noGrp="1"/>
              </p:cNvSpPr>
              <p:nvPr>
                <p:ph idx="1"/>
              </p:nvPr>
            </p:nvSpPr>
            <p:spPr>
              <a:xfrm>
                <a:off x="1359182" y="1001829"/>
                <a:ext cx="10018713" cy="5370095"/>
              </a:xfrm>
            </p:spPr>
            <p:txBody>
              <a:bodyPr>
                <a:normAutofit fontScale="92500"/>
              </a:bodyPr>
              <a:lstStyle/>
              <a:p>
                <a:r>
                  <a:rPr lang="en-US" dirty="0"/>
                  <a:t>The Uniform probability model assigns probabilities to any segment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e>
                    </m:d>
                  </m:oMath>
                </a14:m>
                <a:r>
                  <a:rPr lang="en-US" i="1" dirty="0"/>
                  <a:t>  </a:t>
                </a:r>
                <a:r>
                  <a:rPr lang="en-US" dirty="0"/>
                  <a:t>within the interval </a:t>
                </a:r>
                <a:r>
                  <a:rPr lang="en-US" i="1" dirty="0"/>
                  <a:t>(</a:t>
                </a:r>
                <a:r>
                  <a:rPr lang="en-US" i="1" dirty="0" err="1"/>
                  <a:t>a,b</a:t>
                </a:r>
                <a:r>
                  <a:rPr lang="en-US" i="1" dirty="0"/>
                  <a:t>) </a:t>
                </a:r>
                <a:r>
                  <a:rPr lang="en-US" dirty="0"/>
                  <a:t>as</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r>
                            <a:rPr lang="en-US" i="1" smtClean="0">
                              <a:latin typeface="Cambria Math" panose="02040503050406030204" pitchFamily="18" charset="0"/>
                            </a:rPr>
                            <m: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e>
                          </m:d>
                        </m:e>
                      </m:d>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num>
                        <m:den>
                          <m:r>
                            <a:rPr lang="en-US" i="1" smtClean="0">
                              <a:latin typeface="Cambria Math" panose="02040503050406030204" pitchFamily="18" charset="0"/>
                            </a:rPr>
                            <m:t>𝑏</m:t>
                          </m:r>
                          <m:r>
                            <a:rPr lang="en-US" i="1" smtClean="0">
                              <a:latin typeface="Cambria Math" panose="02040503050406030204" pitchFamily="18" charset="0"/>
                            </a:rPr>
                            <m:t>−</m:t>
                          </m:r>
                          <m:r>
                            <a:rPr lang="en-US" i="1" smtClean="0">
                              <a:latin typeface="Cambria Math" panose="02040503050406030204" pitchFamily="18" charset="0"/>
                            </a:rPr>
                            <m:t>𝑎</m:t>
                          </m:r>
                        </m:den>
                      </m:f>
                    </m:oMath>
                  </m:oMathPara>
                </a14:m>
                <a:endParaRPr lang="en-US" dirty="0"/>
              </a:p>
              <a:p>
                <a:r>
                  <a:rPr lang="en-US" dirty="0"/>
                  <a:t>This means the density function is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𝑏</m:t>
                        </m:r>
                        <m:r>
                          <a:rPr lang="en-US" i="1" smtClean="0">
                            <a:latin typeface="Cambria Math" panose="02040503050406030204" pitchFamily="18" charset="0"/>
                          </a:rPr>
                          <m:t>−</m:t>
                        </m:r>
                        <m:r>
                          <a:rPr lang="en-US" i="1" smtClean="0">
                            <a:latin typeface="Cambria Math" panose="02040503050406030204" pitchFamily="18" charset="0"/>
                          </a:rPr>
                          <m:t>𝑎</m:t>
                        </m:r>
                      </m:den>
                    </m:f>
                  </m:oMath>
                </a14:m>
                <a:r>
                  <a:rPr lang="en-US" dirty="0"/>
                  <a:t>  for every point in </a:t>
                </a:r>
                <a:r>
                  <a:rPr lang="en-US" i="1" dirty="0"/>
                  <a:t>(</a:t>
                </a:r>
                <a:r>
                  <a:rPr lang="en-US" i="1" dirty="0" err="1"/>
                  <a:t>a,b</a:t>
                </a:r>
                <a:r>
                  <a:rPr lang="en-US" i="1" dirty="0"/>
                  <a:t>) </a:t>
                </a:r>
                <a:r>
                  <a:rPr lang="en-US" dirty="0"/>
                  <a:t>and zero elsewhere. The formula for the expected value of a continuous random variable is like that for discrete random variables but with sum substituted by an integral.</a:t>
                </a:r>
              </a:p>
              <a:p>
                <a:r>
                  <a:rPr lang="en-US" dirty="0"/>
                  <a:t>Formally, the expected value is given by </a:t>
                </a:r>
              </a:p>
              <a:p>
                <a:pPr marL="0" indent="0" algn="ctr">
                  <a:buNone/>
                </a:pPr>
                <a14:m>
                  <m:oMath xmlns:m="http://schemas.openxmlformats.org/officeDocument/2006/math">
                    <m:r>
                      <a:rPr lang="it-IT" i="1" smtClean="0">
                        <a:latin typeface="Cambria Math" panose="02040503050406030204" pitchFamily="18" charset="0"/>
                      </a:rPr>
                      <m:t>𝐸</m:t>
                    </m:r>
                    <m:d>
                      <m:dPr>
                        <m:begChr m:val="["/>
                        <m:endChr m:val="]"/>
                        <m:ctrlPr>
                          <a:rPr lang="it-IT" i="1" smtClean="0">
                            <a:latin typeface="Cambria Math" panose="02040503050406030204" pitchFamily="18" charset="0"/>
                          </a:rPr>
                        </m:ctrlPr>
                      </m:dPr>
                      <m:e>
                        <m:r>
                          <a:rPr lang="it-IT" i="1" smtClean="0">
                            <a:latin typeface="Cambria Math" panose="02040503050406030204" pitchFamily="18" charset="0"/>
                          </a:rPr>
                          <m:t>𝑋</m:t>
                        </m:r>
                      </m:e>
                    </m:d>
                    <m:r>
                      <a:rPr lang="it-IT" i="1" smtClean="0">
                        <a:latin typeface="Cambria Math" panose="02040503050406030204" pitchFamily="18" charset="0"/>
                      </a:rPr>
                      <m:t>=</m:t>
                    </m:r>
                    <m:nary>
                      <m:naryPr>
                        <m:subHide m:val="on"/>
                        <m:supHide m:val="on"/>
                        <m:ctrlPr>
                          <a:rPr lang="it-IT" i="1" smtClean="0">
                            <a:latin typeface="Cambria Math" panose="02040503050406030204" pitchFamily="18" charset="0"/>
                          </a:rPr>
                        </m:ctrlPr>
                      </m:naryPr>
                      <m:sub/>
                      <m:sup/>
                      <m:e>
                        <m:r>
                          <a:rPr lang="it-IT" i="1" smtClean="0">
                            <a:latin typeface="Cambria Math" panose="02040503050406030204" pitchFamily="18" charset="0"/>
                          </a:rPr>
                          <m:t>𝑥</m:t>
                        </m:r>
                      </m:e>
                    </m:nary>
                    <m:r>
                      <a:rPr lang="it-IT" i="1" smtClean="0">
                        <a:latin typeface="Cambria Math" panose="02040503050406030204" pitchFamily="18" charset="0"/>
                      </a:rPr>
                      <m:t>𝑓</m:t>
                    </m:r>
                    <m:d>
                      <m:dPr>
                        <m:ctrlPr>
                          <a:rPr lang="it-IT" i="1" smtClean="0">
                            <a:latin typeface="Cambria Math" panose="02040503050406030204" pitchFamily="18" charset="0"/>
                          </a:rPr>
                        </m:ctrlPr>
                      </m:dPr>
                      <m:e>
                        <m:r>
                          <a:rPr lang="it-IT" i="1" smtClean="0">
                            <a:latin typeface="Cambria Math" panose="02040503050406030204" pitchFamily="18" charset="0"/>
                          </a:rPr>
                          <m:t>𝑥</m:t>
                        </m:r>
                      </m:e>
                    </m:d>
                    <m:r>
                      <a:rPr lang="it-IT" i="1" smtClean="0">
                        <a:latin typeface="Cambria Math" panose="02040503050406030204" pitchFamily="18" charset="0"/>
                      </a:rPr>
                      <m:t>𝑑𝑥</m:t>
                    </m:r>
                  </m:oMath>
                </a14:m>
                <a:r>
                  <a:rPr lang="en-US" dirty="0"/>
                  <a:t> = </a:t>
                </a:r>
                <a14:m>
                  <m:oMath xmlns:m="http://schemas.openxmlformats.org/officeDocument/2006/math">
                    <m:nary>
                      <m:naryPr>
                        <m:ctrlPr>
                          <a:rPr lang="en-US" i="1" smtClean="0">
                            <a:latin typeface="Cambria Math" panose="02040503050406030204" pitchFamily="18" charset="0"/>
                          </a:rPr>
                        </m:ctrlPr>
                      </m:naryPr>
                      <m:sub>
                        <m:r>
                          <a:rPr lang="en-US" i="1" smtClean="0">
                            <a:latin typeface="Cambria Math" panose="02040503050406030204" pitchFamily="18" charset="0"/>
                          </a:rPr>
                          <m:t>𝑎</m:t>
                        </m:r>
                      </m:sub>
                      <m:sup>
                        <m:r>
                          <a:rPr lang="en-US" i="1" smtClean="0">
                            <a:latin typeface="Cambria Math" panose="02040503050406030204" pitchFamily="18" charset="0"/>
                          </a:rPr>
                          <m:t>𝑏</m:t>
                        </m:r>
                      </m:sup>
                      <m:e>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𝑏</m:t>
                            </m:r>
                            <m:r>
                              <a:rPr lang="en-US" i="1" smtClean="0">
                                <a:latin typeface="Cambria Math" panose="02040503050406030204" pitchFamily="18" charset="0"/>
                              </a:rPr>
                              <m:t>−</m:t>
                            </m:r>
                            <m:r>
                              <a:rPr lang="en-US" i="1" smtClean="0">
                                <a:latin typeface="Cambria Math" panose="02040503050406030204" pitchFamily="18" charset="0"/>
                              </a:rPr>
                              <m:t>𝑎</m:t>
                            </m:r>
                          </m:den>
                        </m:f>
                      </m:e>
                    </m:nary>
                    <m:r>
                      <a:rPr lang="en-US" i="1" smtClean="0">
                        <a:latin typeface="Cambria Math" panose="02040503050406030204" pitchFamily="18" charset="0"/>
                      </a:rPr>
                      <m:t>𝑥𝑑𝑥</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rPr>
                          <m:t>𝑏</m:t>
                        </m:r>
                      </m:num>
                      <m:den>
                        <m:r>
                          <a:rPr lang="en-US" i="1" smtClean="0">
                            <a:latin typeface="Cambria Math" panose="02040503050406030204" pitchFamily="18" charset="0"/>
                          </a:rPr>
                          <m:t>2</m:t>
                        </m:r>
                      </m:den>
                    </m:f>
                  </m:oMath>
                </a14:m>
                <a:endParaRPr lang="en-US" dirty="0"/>
              </a:p>
              <a:p>
                <a:pPr>
                  <a:buFont typeface="Arial" panose="020B0604020202020204" pitchFamily="34" charset="0"/>
                  <a:buChar char="•"/>
                </a:pPr>
                <a:r>
                  <a:rPr lang="en-US" dirty="0"/>
                  <a:t>It is a useful calculus exercise to calculate the variance  which is equal to</a:t>
                </a:r>
              </a:p>
              <a:p>
                <a:pPr marL="0" indent="0" algn="ctr">
                  <a:buNone/>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rPr>
                            <m:t>𝜎</m:t>
                          </m:r>
                        </m:e>
                        <m:sup>
                          <m:r>
                            <a:rPr lang="pt-BR" i="1" smtClean="0">
                              <a:latin typeface="Cambria Math" panose="02040503050406030204" pitchFamily="18" charset="0"/>
                            </a:rPr>
                            <m:t>2</m:t>
                          </m:r>
                        </m:sup>
                      </m:sSup>
                      <m:d>
                        <m:dPr>
                          <m:begChr m:val="["/>
                          <m:endChr m:val="]"/>
                          <m:ctrlPr>
                            <a:rPr lang="pt-BR" i="1" smtClean="0">
                              <a:latin typeface="Cambria Math" panose="02040503050406030204" pitchFamily="18" charset="0"/>
                            </a:rPr>
                          </m:ctrlPr>
                        </m:dPr>
                        <m:e>
                          <m:r>
                            <a:rPr lang="pt-BR" i="1" smtClean="0">
                              <a:latin typeface="Cambria Math" panose="02040503050406030204" pitchFamily="18" charset="0"/>
                            </a:rPr>
                            <m:t>𝑋</m:t>
                          </m:r>
                        </m:e>
                      </m:d>
                      <m:r>
                        <a:rPr lang="pt-BR" i="1" smtClean="0">
                          <a:latin typeface="Cambria Math" panose="02040503050406030204" pitchFamily="18" charset="0"/>
                        </a:rPr>
                        <m:t>=</m:t>
                      </m:r>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r>
                                    <a:rPr lang="pt-BR" i="1" smtClean="0">
                                      <a:latin typeface="Cambria Math" panose="02040503050406030204" pitchFamily="18" charset="0"/>
                                    </a:rPr>
                                    <m:t>𝑏</m:t>
                                  </m:r>
                                  <m:r>
                                    <a:rPr lang="pt-BR" i="1" smtClean="0">
                                      <a:latin typeface="Cambria Math" panose="02040503050406030204" pitchFamily="18" charset="0"/>
                                    </a:rPr>
                                    <m:t>−</m:t>
                                  </m:r>
                                  <m:r>
                                    <a:rPr lang="pt-BR" i="1" smtClean="0">
                                      <a:latin typeface="Cambria Math" panose="02040503050406030204" pitchFamily="18" charset="0"/>
                                    </a:rPr>
                                    <m:t>𝑎</m:t>
                                  </m:r>
                                </m:e>
                              </m:d>
                            </m:e>
                            <m:sup>
                              <m:r>
                                <a:rPr lang="pt-BR" i="1" smtClean="0">
                                  <a:latin typeface="Cambria Math" panose="02040503050406030204" pitchFamily="18" charset="0"/>
                                </a:rPr>
                                <m:t>2</m:t>
                              </m:r>
                            </m:sup>
                          </m:sSup>
                        </m:num>
                        <m:den>
                          <m:r>
                            <a:rPr lang="pt-BR" i="1" smtClean="0">
                              <a:latin typeface="Cambria Math" panose="02040503050406030204" pitchFamily="18" charset="0"/>
                            </a:rPr>
                            <m:t>12</m:t>
                          </m:r>
                        </m:den>
                      </m:f>
                    </m:oMath>
                  </m:oMathPara>
                </a14:m>
                <a:endParaRPr lang="en-US" dirty="0"/>
              </a:p>
            </p:txBody>
          </p:sp>
        </mc:Choice>
        <mc:Fallback xmlns="">
          <p:sp>
            <p:nvSpPr>
              <p:cNvPr id="3" name="Content Placeholder 2">
                <a:extLst>
                  <a:ext uri="{FF2B5EF4-FFF2-40B4-BE49-F238E27FC236}">
                    <a16:creationId xmlns:a16="http://schemas.microsoft.com/office/drawing/2014/main" id="{3AC72F7F-4BD2-41BC-BF55-320C3FC7B20F}"/>
                  </a:ext>
                </a:extLst>
              </p:cNvPr>
              <p:cNvSpPr>
                <a:spLocks noGrp="1" noRot="1" noChangeAspect="1" noMove="1" noResize="1" noEditPoints="1" noAdjustHandles="1" noChangeArrowheads="1" noChangeShapeType="1" noTextEdit="1"/>
              </p:cNvSpPr>
              <p:nvPr>
                <p:ph idx="1"/>
              </p:nvPr>
            </p:nvSpPr>
            <p:spPr>
              <a:xfrm>
                <a:off x="1359182" y="1001829"/>
                <a:ext cx="10018713" cy="5370095"/>
              </a:xfrm>
              <a:blipFill>
                <a:blip r:embed="rId2"/>
                <a:stretch>
                  <a:fillRect l="-1400" t="-1362"/>
                </a:stretch>
              </a:blipFill>
            </p:spPr>
            <p:txBody>
              <a:bodyPr/>
              <a:lstStyle/>
              <a:p>
                <a:r>
                  <a:rPr lang="en-US">
                    <a:noFill/>
                  </a:rPr>
                  <a:t> </a:t>
                </a:r>
              </a:p>
            </p:txBody>
          </p:sp>
        </mc:Fallback>
      </mc:AlternateContent>
    </p:spTree>
    <p:extLst>
      <p:ext uri="{BB962C8B-B14F-4D97-AF65-F5344CB8AC3E}">
        <p14:creationId xmlns:p14="http://schemas.microsoft.com/office/powerpoint/2010/main" val="321908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746D-7DCB-49A6-8E80-BE68E27CF665}"/>
              </a:ext>
            </a:extLst>
          </p:cNvPr>
          <p:cNvSpPr>
            <a:spLocks noGrp="1"/>
          </p:cNvSpPr>
          <p:nvPr>
            <p:ph type="title"/>
          </p:nvPr>
        </p:nvSpPr>
        <p:spPr>
          <a:xfrm>
            <a:off x="1484310" y="0"/>
            <a:ext cx="10018713" cy="575109"/>
          </a:xfrm>
        </p:spPr>
        <p:txBody>
          <a:bodyPr>
            <a:normAutofit/>
          </a:bodyPr>
          <a:lstStyle/>
          <a:p>
            <a:r>
              <a:rPr lang="en-US" sz="2800" dirty="0"/>
              <a:t>The Exponential Random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85F154-912D-4946-9945-5A1C77404C3D}"/>
                  </a:ext>
                </a:extLst>
              </p:cNvPr>
              <p:cNvSpPr>
                <a:spLocks noGrp="1"/>
              </p:cNvSpPr>
              <p:nvPr>
                <p:ph idx="1"/>
              </p:nvPr>
            </p:nvSpPr>
            <p:spPr>
              <a:xfrm>
                <a:off x="1349556" y="838199"/>
                <a:ext cx="10018713" cy="5475974"/>
              </a:xfrm>
            </p:spPr>
            <p:txBody>
              <a:bodyPr>
                <a:normAutofit/>
              </a:bodyPr>
              <a:lstStyle/>
              <a:p>
                <a:r>
                  <a:rPr lang="en-US" dirty="0"/>
                  <a:t>The Exponential assigns probabilities to points on positive side of the Real line according to the probability density function</a:t>
                </a:r>
              </a:p>
              <a:p>
                <a:pPr marL="0" indent="0" algn="ctr">
                  <a:buNone/>
                </a:pPr>
                <a14:m>
                  <m:oMath xmlns:m="http://schemas.openxmlformats.org/officeDocument/2006/math">
                    <m:r>
                      <a:rPr lang="pt-BR" i="1" smtClean="0">
                        <a:latin typeface="Cambria Math" panose="02040503050406030204" pitchFamily="18" charset="0"/>
                      </a:rPr>
                      <m:t>𝑓</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i="1" smtClean="0">
                        <a:latin typeface="Cambria Math" panose="02040503050406030204" pitchFamily="18" charset="0"/>
                      </a:rPr>
                      <m:t>=</m:t>
                    </m:r>
                    <m:r>
                      <a:rPr lang="pt-BR" i="1" smtClean="0">
                        <a:latin typeface="Cambria Math" panose="02040503050406030204" pitchFamily="18" charset="0"/>
                      </a:rPr>
                      <m:t>𝜆</m:t>
                    </m:r>
                    <m:sSup>
                      <m:sSupPr>
                        <m:ctrlPr>
                          <a:rPr lang="pt-BR" i="1" smtClean="0">
                            <a:latin typeface="Cambria Math" panose="02040503050406030204" pitchFamily="18" charset="0"/>
                          </a:rPr>
                        </m:ctrlPr>
                      </m:sSupPr>
                      <m:e>
                        <m:r>
                          <a:rPr lang="pt-BR" i="1" smtClean="0">
                            <a:latin typeface="Cambria Math" panose="02040503050406030204" pitchFamily="18" charset="0"/>
                          </a:rPr>
                          <m:t>𝑒</m:t>
                        </m:r>
                      </m:e>
                      <m:sup>
                        <m:r>
                          <a:rPr lang="pt-BR" i="1" smtClean="0">
                            <a:latin typeface="Cambria Math" panose="02040503050406030204" pitchFamily="18" charset="0"/>
                          </a:rPr>
                          <m:t>−</m:t>
                        </m:r>
                        <m:r>
                          <a:rPr lang="pt-BR" i="1" smtClean="0">
                            <a:latin typeface="Cambria Math" panose="02040503050406030204" pitchFamily="18" charset="0"/>
                          </a:rPr>
                          <m:t>𝜆</m:t>
                        </m:r>
                        <m:r>
                          <a:rPr lang="pt-BR" i="1" smtClean="0">
                            <a:latin typeface="Cambria Math" panose="02040503050406030204" pitchFamily="18" charset="0"/>
                          </a:rPr>
                          <m:t>𝑥</m:t>
                        </m:r>
                      </m:sup>
                    </m:sSup>
                    <m:r>
                      <a:rPr lang="pt-BR"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&gt;0.</m:t>
                    </m:r>
                  </m:oMath>
                </a14:m>
                <a:endParaRPr lang="en-US" dirty="0"/>
              </a:p>
              <a:p>
                <a:r>
                  <a:rPr lang="en-US" dirty="0"/>
                  <a:t>Please note that some books use a different notation where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𝜃</m:t>
                        </m:r>
                      </m:den>
                    </m:f>
                    <m:r>
                      <a:rPr lang="en-US" i="1" smtClean="0">
                        <a:latin typeface="Cambria Math" panose="02040503050406030204" pitchFamily="18" charset="0"/>
                      </a:rPr>
                      <m:t>=</m:t>
                    </m:r>
                    <m:r>
                      <a:rPr lang="en-US" i="1" smtClean="0">
                        <a:latin typeface="Cambria Math" panose="02040503050406030204" pitchFamily="18" charset="0"/>
                      </a:rPr>
                      <m:t>𝜆</m:t>
                    </m:r>
                  </m:oMath>
                </a14:m>
                <a:r>
                  <a:rPr lang="en-US" dirty="0"/>
                  <a:t>.</a:t>
                </a:r>
              </a:p>
              <a:p>
                <a:r>
                  <a:rPr lang="en-US" dirty="0"/>
                  <a:t>The expected value is given by </a:t>
                </a:r>
                <a14:m>
                  <m:oMath xmlns:m="http://schemas.openxmlformats.org/officeDocument/2006/math">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nary>
                      <m:naryPr>
                        <m:ctrlPr>
                          <a:rPr lang="en-US" i="1" smtClean="0">
                            <a:latin typeface="Cambria Math" panose="02040503050406030204" pitchFamily="18" charset="0"/>
                          </a:rPr>
                        </m:ctrlPr>
                      </m:naryPr>
                      <m:sub>
                        <m:r>
                          <a:rPr lang="en-US" i="1" smtClean="0">
                            <a:latin typeface="Cambria Math" panose="02040503050406030204" pitchFamily="18" charset="0"/>
                          </a:rPr>
                          <m:t>0</m:t>
                        </m:r>
                      </m:sub>
                      <m:sup>
                        <m:r>
                          <a:rPr lang="en-US" i="1" smtClean="0">
                            <a:latin typeface="Cambria Math" panose="02040503050406030204" pitchFamily="18" charset="0"/>
                          </a:rPr>
                          <m:t>∞</m:t>
                        </m:r>
                      </m:sup>
                      <m:e>
                        <m:r>
                          <a:rPr lang="en-US" i="1" smtClean="0">
                            <a:latin typeface="Cambria Math" panose="02040503050406030204" pitchFamily="18" charset="0"/>
                          </a:rPr>
                          <m:t>𝜆</m:t>
                        </m:r>
                      </m:e>
                    </m:nary>
                    <m:r>
                      <a:rPr lang="en-US" i="1" smtClean="0">
                        <a:latin typeface="Cambria Math" panose="02040503050406030204" pitchFamily="18" charset="0"/>
                      </a:rPr>
                      <m:t>𝑥</m:t>
                    </m:r>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m:t>
                        </m:r>
                        <m:r>
                          <a:rPr lang="en-US" i="1" smtClean="0">
                            <a:latin typeface="Cambria Math" panose="02040503050406030204" pitchFamily="18" charset="0"/>
                          </a:rPr>
                          <m:t>𝜆</m:t>
                        </m:r>
                        <m:r>
                          <a:rPr lang="en-US" i="1" smtClean="0">
                            <a:latin typeface="Cambria Math" panose="02040503050406030204" pitchFamily="18" charset="0"/>
                          </a:rPr>
                          <m:t>𝑥</m:t>
                        </m:r>
                      </m:sup>
                    </m:sSup>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𝜆</m:t>
                        </m:r>
                      </m:den>
                    </m:f>
                  </m:oMath>
                </a14:m>
                <a:endParaRPr lang="en-US" dirty="0"/>
              </a:p>
              <a:p>
                <a:r>
                  <a:rPr lang="en-US" dirty="0"/>
                  <a:t>A straightforward integration yields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d>
                      <m:dPr>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i="1" smtClean="0">
                                <a:latin typeface="Cambria Math" panose="02040503050406030204" pitchFamily="18" charset="0"/>
                              </a:rPr>
                              <m:t>𝜆</m:t>
                            </m:r>
                          </m:e>
                          <m:sup>
                            <m:r>
                              <a:rPr lang="en-US" i="1" smtClean="0">
                                <a:latin typeface="Cambria Math" panose="02040503050406030204" pitchFamily="18" charset="0"/>
                              </a:rPr>
                              <m:t>2</m:t>
                            </m:r>
                          </m:sup>
                        </m:sSup>
                      </m:den>
                    </m:f>
                  </m:oMath>
                </a14:m>
                <a:endParaRPr lang="en-US" dirty="0"/>
              </a:p>
              <a:p>
                <a:r>
                  <a:rPr lang="en-US" dirty="0"/>
                  <a:t>Discrete random variables usually refer to counts, number of heads in a series of coin tossings, daily number of customers coming to a store, etc. Continuous random variables usually refer to measurements, blood pressure, weight, time to an event, etc.</a:t>
                </a:r>
              </a:p>
            </p:txBody>
          </p:sp>
        </mc:Choice>
        <mc:Fallback xmlns="">
          <p:sp>
            <p:nvSpPr>
              <p:cNvPr id="3" name="Content Placeholder 2">
                <a:extLst>
                  <a:ext uri="{FF2B5EF4-FFF2-40B4-BE49-F238E27FC236}">
                    <a16:creationId xmlns:a16="http://schemas.microsoft.com/office/drawing/2014/main" id="{D985F154-912D-4946-9945-5A1C77404C3D}"/>
                  </a:ext>
                </a:extLst>
              </p:cNvPr>
              <p:cNvSpPr>
                <a:spLocks noGrp="1" noRot="1" noChangeAspect="1" noMove="1" noResize="1" noEditPoints="1" noAdjustHandles="1" noChangeArrowheads="1" noChangeShapeType="1" noTextEdit="1"/>
              </p:cNvSpPr>
              <p:nvPr>
                <p:ph idx="1"/>
              </p:nvPr>
            </p:nvSpPr>
            <p:spPr>
              <a:xfrm>
                <a:off x="1349556" y="838199"/>
                <a:ext cx="10018713" cy="5475974"/>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202761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432D-C822-4BF6-B6FC-45826FC0F735}"/>
              </a:ext>
            </a:extLst>
          </p:cNvPr>
          <p:cNvSpPr>
            <a:spLocks noGrp="1"/>
          </p:cNvSpPr>
          <p:nvPr>
            <p:ph type="title"/>
          </p:nvPr>
        </p:nvSpPr>
        <p:spPr>
          <a:xfrm>
            <a:off x="1291805" y="0"/>
            <a:ext cx="10018713" cy="507733"/>
          </a:xfrm>
        </p:spPr>
        <p:txBody>
          <a:bodyPr>
            <a:normAutofit fontScale="90000"/>
          </a:bodyPr>
          <a:lstStyle/>
          <a:p>
            <a:r>
              <a:rPr lang="en-US" sz="2800" dirty="0"/>
              <a:t>The Cumulative Distribution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84BA4-3740-440F-B87F-6FB86788AC76}"/>
                  </a:ext>
                </a:extLst>
              </p:cNvPr>
              <p:cNvSpPr>
                <a:spLocks noGrp="1"/>
              </p:cNvSpPr>
              <p:nvPr>
                <p:ph idx="1"/>
              </p:nvPr>
            </p:nvSpPr>
            <p:spPr>
              <a:xfrm>
                <a:off x="1291805" y="1329087"/>
                <a:ext cx="10018713" cy="3124201"/>
              </a:xfrm>
            </p:spPr>
            <p:txBody>
              <a:bodyPr>
                <a:normAutofit/>
              </a:bodyPr>
              <a:lstStyle/>
              <a:p>
                <a:r>
                  <a:rPr lang="en-US" dirty="0"/>
                  <a:t>For a given random variable </a:t>
                </a:r>
                <a14:m>
                  <m:oMath xmlns:m="http://schemas.openxmlformats.org/officeDocument/2006/math">
                    <m:r>
                      <a:rPr lang="en-US" i="1" smtClean="0">
                        <a:latin typeface="Cambria Math" panose="02040503050406030204" pitchFamily="18" charset="0"/>
                      </a:rPr>
                      <m:t>𝑋</m:t>
                    </m:r>
                    <m:d>
                      <m:dPr>
                        <m:ctrlPr>
                          <a:rPr lang="en-US" i="1" smtClean="0">
                            <a:latin typeface="Cambria Math" panose="02040503050406030204" pitchFamily="18" charset="0"/>
                          </a:rPr>
                        </m:ctrlPr>
                      </m:dPr>
                      <m:e>
                        <m:r>
                          <a:rPr lang="en-US" i="1" smtClean="0">
                            <a:latin typeface="Cambria Math" panose="02040503050406030204" pitchFamily="18" charset="0"/>
                          </a:rPr>
                          <m:t>𝜔</m:t>
                        </m:r>
                      </m:e>
                    </m:d>
                    <m:r>
                      <a:rPr lang="en-US" b="0" i="1" smtClean="0">
                        <a:latin typeface="Cambria Math" panose="02040503050406030204" pitchFamily="18" charset="0"/>
                      </a:rPr>
                      <m:t>,</m:t>
                    </m:r>
                  </m:oMath>
                </a14:m>
                <a:r>
                  <a:rPr lang="en-US" dirty="0"/>
                  <a:t> the probability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d>
                          <m:dPr>
                            <m:ctrlPr>
                              <a:rPr lang="en-US" i="1" smtClean="0">
                                <a:latin typeface="Cambria Math" panose="02040503050406030204" pitchFamily="18" charset="0"/>
                              </a:rPr>
                            </m:ctrlPr>
                          </m:dPr>
                          <m:e>
                            <m:r>
                              <a:rPr lang="en-US" i="1" smtClean="0">
                                <a:latin typeface="Cambria Math" panose="02040503050406030204" pitchFamily="18" charset="0"/>
                              </a:rPr>
                              <m:t>𝜔</m:t>
                            </m:r>
                          </m:e>
                        </m:d>
                        <m:r>
                          <a:rPr lang="en-US" i="1" smtClean="0">
                            <a:latin typeface="Cambria Math" panose="02040503050406030204" pitchFamily="18" charset="0"/>
                          </a:rPr>
                          <m:t>&lt;</m:t>
                        </m:r>
                        <m:r>
                          <a:rPr lang="en-US" i="1" smtClean="0">
                            <a:latin typeface="Cambria Math" panose="02040503050406030204" pitchFamily="18" charset="0"/>
                          </a:rPr>
                          <m:t>𝑥</m:t>
                        </m:r>
                      </m:e>
                    </m:d>
                  </m:oMath>
                </a14:m>
                <a:r>
                  <a:rPr lang="en-US" dirty="0"/>
                  <a:t> depends only on  </a:t>
                </a:r>
                <a:r>
                  <a:rPr lang="en-US" i="1" dirty="0"/>
                  <a:t>x </a:t>
                </a:r>
                <a:r>
                  <a:rPr lang="en-US" dirty="0"/>
                  <a:t>. It varies as </a:t>
                </a:r>
                <a:r>
                  <a:rPr lang="en-US" i="1" dirty="0"/>
                  <a:t>x</a:t>
                </a:r>
                <a:r>
                  <a:rPr lang="en-US" dirty="0"/>
                  <a:t> varies and, in consequence, it is just a function of </a:t>
                </a:r>
                <a:r>
                  <a:rPr lang="en-US" i="1" dirty="0"/>
                  <a:t>x</a:t>
                </a:r>
                <a:r>
                  <a:rPr lang="en-US" dirty="0"/>
                  <a:t>. It is frequently of interest and important enough to merit a name.</a:t>
                </a:r>
              </a:p>
              <a:p>
                <a:pPr marL="0" indent="0">
                  <a:buNone/>
                </a:pPr>
                <a:endParaRPr lang="en-US" dirty="0"/>
              </a:p>
              <a:p>
                <a:r>
                  <a:rPr lang="en-US" b="1" dirty="0"/>
                  <a:t>Definition - </a:t>
                </a:r>
                <a14:m>
                  <m:oMath xmlns:m="http://schemas.openxmlformats.org/officeDocument/2006/math">
                    <m:r>
                      <a:rPr lang="nn-NO" i="1" smtClean="0">
                        <a:latin typeface="Cambria Math" panose="02040503050406030204" pitchFamily="18" charset="0"/>
                      </a:rPr>
                      <m:t>𝐹</m:t>
                    </m:r>
                    <m:d>
                      <m:dPr>
                        <m:ctrlPr>
                          <a:rPr lang="nn-NO" i="1" smtClean="0">
                            <a:latin typeface="Cambria Math" panose="02040503050406030204" pitchFamily="18" charset="0"/>
                          </a:rPr>
                        </m:ctrlPr>
                      </m:dPr>
                      <m:e>
                        <m:r>
                          <a:rPr lang="nn-NO" i="1" smtClean="0">
                            <a:latin typeface="Cambria Math" panose="02040503050406030204" pitchFamily="18" charset="0"/>
                          </a:rPr>
                          <m:t>𝑥</m:t>
                        </m:r>
                      </m:e>
                    </m:d>
                    <m:r>
                      <a:rPr lang="nn-NO" i="1" smtClean="0">
                        <a:latin typeface="Cambria Math" panose="02040503050406030204" pitchFamily="18" charset="0"/>
                      </a:rPr>
                      <m:t>=</m:t>
                    </m:r>
                    <m:r>
                      <a:rPr lang="nn-NO" i="1" smtClean="0">
                        <a:latin typeface="Cambria Math" panose="02040503050406030204" pitchFamily="18" charset="0"/>
                      </a:rPr>
                      <m:t>𝑃</m:t>
                    </m:r>
                    <m:d>
                      <m:dPr>
                        <m:ctrlPr>
                          <a:rPr lang="nn-NO" i="1" smtClean="0">
                            <a:latin typeface="Cambria Math" panose="02040503050406030204" pitchFamily="18" charset="0"/>
                          </a:rPr>
                        </m:ctrlPr>
                      </m:dPr>
                      <m:e>
                        <m:r>
                          <a:rPr lang="nn-NO" i="1" smtClean="0">
                            <a:latin typeface="Cambria Math" panose="02040503050406030204" pitchFamily="18" charset="0"/>
                          </a:rPr>
                          <m:t>𝑋</m:t>
                        </m:r>
                        <m:d>
                          <m:dPr>
                            <m:ctrlPr>
                              <a:rPr lang="nn-NO" i="1" smtClean="0">
                                <a:latin typeface="Cambria Math" panose="02040503050406030204" pitchFamily="18" charset="0"/>
                              </a:rPr>
                            </m:ctrlPr>
                          </m:dPr>
                          <m:e>
                            <m:r>
                              <a:rPr lang="nn-NO" i="1" smtClean="0">
                                <a:latin typeface="Cambria Math" panose="02040503050406030204" pitchFamily="18" charset="0"/>
                              </a:rPr>
                              <m:t>𝜔</m:t>
                            </m:r>
                          </m:e>
                        </m:d>
                        <m:r>
                          <a:rPr lang="nn-NO" i="1" smtClean="0">
                            <a:latin typeface="Cambria Math" panose="02040503050406030204" pitchFamily="18" charset="0"/>
                          </a:rPr>
                          <m:t>≤</m:t>
                        </m:r>
                        <m:r>
                          <a:rPr lang="nn-NO" i="1" smtClean="0">
                            <a:latin typeface="Cambria Math" panose="02040503050406030204" pitchFamily="18" charset="0"/>
                          </a:rPr>
                          <m:t>𝑥</m:t>
                        </m:r>
                      </m:e>
                    </m:d>
                  </m:oMath>
                </a14:m>
                <a:r>
                  <a:rPr lang="en-US" dirty="0"/>
                  <a:t> is referred as to as the cumulative distribution function (</a:t>
                </a:r>
                <a:r>
                  <a:rPr lang="en-US" dirty="0" err="1"/>
                  <a:t>cdf</a:t>
                </a:r>
                <a:r>
                  <a:rPr lang="en-US" dirty="0"/>
                  <a:t>) of the random variable </a:t>
                </a:r>
                <a14:m>
                  <m:oMath xmlns:m="http://schemas.openxmlformats.org/officeDocument/2006/math">
                    <m:r>
                      <a:rPr lang="en-US" i="1" smtClean="0">
                        <a:latin typeface="Cambria Math" panose="02040503050406030204" pitchFamily="18" charset="0"/>
                      </a:rPr>
                      <m:t>𝑋</m:t>
                    </m:r>
                    <m:d>
                      <m:dPr>
                        <m:ctrlPr>
                          <a:rPr lang="en-US" i="1" smtClean="0">
                            <a:latin typeface="Cambria Math" panose="02040503050406030204" pitchFamily="18" charset="0"/>
                          </a:rPr>
                        </m:ctrlPr>
                      </m:dPr>
                      <m:e>
                        <m:r>
                          <a:rPr lang="en-US" i="1" smtClean="0">
                            <a:latin typeface="Cambria Math" panose="02040503050406030204" pitchFamily="18" charset="0"/>
                          </a:rPr>
                          <m:t>𝜔</m:t>
                        </m:r>
                      </m:e>
                    </m:d>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C9584BA4-3740-440F-B87F-6FB86788AC76}"/>
                  </a:ext>
                </a:extLst>
              </p:cNvPr>
              <p:cNvSpPr>
                <a:spLocks noGrp="1" noRot="1" noChangeAspect="1" noMove="1" noResize="1" noEditPoints="1" noAdjustHandles="1" noChangeArrowheads="1" noChangeShapeType="1" noTextEdit="1"/>
              </p:cNvSpPr>
              <p:nvPr>
                <p:ph idx="1"/>
              </p:nvPr>
            </p:nvSpPr>
            <p:spPr>
              <a:xfrm>
                <a:off x="1291805" y="1329087"/>
                <a:ext cx="10018713" cy="3124201"/>
              </a:xfrm>
              <a:blipFill>
                <a:blip r:embed="rId2"/>
                <a:stretch>
                  <a:fillRect l="-1582"/>
                </a:stretch>
              </a:blipFill>
            </p:spPr>
            <p:txBody>
              <a:bodyPr/>
              <a:lstStyle/>
              <a:p>
                <a:r>
                  <a:rPr lang="en-US">
                    <a:noFill/>
                  </a:rPr>
                  <a:t> </a:t>
                </a:r>
              </a:p>
            </p:txBody>
          </p:sp>
        </mc:Fallback>
      </mc:AlternateContent>
    </p:spTree>
    <p:extLst>
      <p:ext uri="{BB962C8B-B14F-4D97-AF65-F5344CB8AC3E}">
        <p14:creationId xmlns:p14="http://schemas.microsoft.com/office/powerpoint/2010/main" val="426074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4EE2-663F-43EB-8634-498E86B5A1BE}"/>
              </a:ext>
            </a:extLst>
          </p:cNvPr>
          <p:cNvSpPr>
            <a:spLocks noGrp="1"/>
          </p:cNvSpPr>
          <p:nvPr>
            <p:ph type="title"/>
          </p:nvPr>
        </p:nvSpPr>
        <p:spPr>
          <a:xfrm>
            <a:off x="1484310" y="0"/>
            <a:ext cx="10018713" cy="632861"/>
          </a:xfrm>
        </p:spPr>
        <p:txBody>
          <a:bodyPr>
            <a:normAutofit/>
          </a:bodyPr>
          <a:lstStyle/>
          <a:p>
            <a:r>
              <a:rPr lang="en-US" sz="2800" dirty="0"/>
              <a:t>Properties of the Cumulative Distribution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3D0F0-7CA9-4170-A303-4F20621DD2AB}"/>
                  </a:ext>
                </a:extLst>
              </p:cNvPr>
              <p:cNvSpPr>
                <a:spLocks noGrp="1"/>
              </p:cNvSpPr>
              <p:nvPr>
                <p:ph idx="1"/>
              </p:nvPr>
            </p:nvSpPr>
            <p:spPr>
              <a:xfrm>
                <a:off x="1359182" y="1945104"/>
                <a:ext cx="10018713" cy="3124201"/>
              </a:xfrm>
            </p:spPr>
            <p:txBody>
              <a:bodyPr/>
              <a:lstStyle/>
              <a:p>
                <a:r>
                  <a:rPr lang="en-US" dirty="0"/>
                  <a:t>a.  0 </a:t>
                </a:r>
                <a14:m>
                  <m:oMath xmlns:m="http://schemas.openxmlformats.org/officeDocument/2006/math">
                    <m:r>
                      <a:rPr lang="fr-FR" i="1" smtClean="0">
                        <a:latin typeface="Cambria Math" panose="02040503050406030204" pitchFamily="18" charset="0"/>
                      </a:rPr>
                      <m:t>≤</m:t>
                    </m:r>
                    <m:r>
                      <a:rPr lang="fr-FR" i="1" smtClean="0">
                        <a:latin typeface="Cambria Math" panose="02040503050406030204" pitchFamily="18" charset="0"/>
                      </a:rPr>
                      <m:t>𝐹</m:t>
                    </m:r>
                    <m:d>
                      <m:dPr>
                        <m:ctrlPr>
                          <a:rPr lang="fr-FR" i="1" smtClean="0">
                            <a:latin typeface="Cambria Math" panose="02040503050406030204" pitchFamily="18" charset="0"/>
                          </a:rPr>
                        </m:ctrlPr>
                      </m:dPr>
                      <m:e>
                        <m:r>
                          <a:rPr lang="fr-FR" i="1" smtClean="0">
                            <a:latin typeface="Cambria Math" panose="02040503050406030204" pitchFamily="18" charset="0"/>
                          </a:rPr>
                          <m:t>𝑥</m:t>
                        </m:r>
                      </m:e>
                    </m:d>
                    <m:r>
                      <a:rPr lang="fr-FR" i="1" smtClean="0">
                        <a:latin typeface="Cambria Math" panose="02040503050406030204" pitchFamily="18" charset="0"/>
                      </a:rPr>
                      <m:t>≤1</m:t>
                    </m:r>
                  </m:oMath>
                </a14:m>
                <a:r>
                  <a:rPr lang="en-US" dirty="0"/>
                  <a:t> for all </a:t>
                </a:r>
                <a:r>
                  <a:rPr lang="en-US" i="1" dirty="0"/>
                  <a:t>x;  </a:t>
                </a:r>
              </a:p>
              <a:p>
                <a:r>
                  <a:rPr lang="en-US" dirty="0"/>
                  <a:t>B. If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&lt;</m:t>
                    </m:r>
                    <m:r>
                      <a:rPr lang="en-US" i="1" smtClean="0">
                        <a:latin typeface="Cambria Math" panose="02040503050406030204" pitchFamily="18" charset="0"/>
                      </a:rPr>
                      <m:t>𝑦</m:t>
                    </m:r>
                  </m:oMath>
                </a14:m>
                <a:r>
                  <a:rPr lang="en-US" dirty="0"/>
                  <a:t> then </a:t>
                </a:r>
                <a14:m>
                  <m:oMath xmlns:m="http://schemas.openxmlformats.org/officeDocument/2006/math">
                    <m:r>
                      <a:rPr lang="en-US" i="1" smtClean="0">
                        <a:latin typeface="Cambria Math" panose="02040503050406030204" pitchFamily="18" charset="0"/>
                      </a:rPr>
                      <m:t>𝐹</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𝐹</m:t>
                    </m:r>
                    <m:d>
                      <m:dPr>
                        <m:ctrlPr>
                          <a:rPr lang="en-US" i="1" smtClean="0">
                            <a:latin typeface="Cambria Math" panose="02040503050406030204" pitchFamily="18" charset="0"/>
                          </a:rPr>
                        </m:ctrlPr>
                      </m:dPr>
                      <m:e>
                        <m:r>
                          <a:rPr lang="en-US" i="1" smtClean="0">
                            <a:latin typeface="Cambria Math" panose="02040503050406030204" pitchFamily="18" charset="0"/>
                          </a:rPr>
                          <m:t>𝑦</m:t>
                        </m:r>
                      </m:e>
                    </m:d>
                  </m:oMath>
                </a14:m>
                <a:r>
                  <a:rPr lang="en-US" dirty="0"/>
                  <a:t>. </a:t>
                </a:r>
                <a14:m>
                  <m:oMath xmlns:m="http://schemas.openxmlformats.org/officeDocument/2006/math">
                    <m:r>
                      <a:rPr lang="en-US" i="1" smtClean="0">
                        <a:latin typeface="Cambria Math" panose="02040503050406030204" pitchFamily="18" charset="0"/>
                      </a:rPr>
                      <m:t>𝐹</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oMath>
                </a14:m>
                <a:r>
                  <a:rPr lang="en-US" dirty="0"/>
                  <a:t> never decreases;</a:t>
                </a:r>
              </a:p>
              <a:p>
                <a:r>
                  <a:rPr lang="en-US" dirty="0"/>
                  <a:t> If   </a:t>
                </a:r>
                <a14:m>
                  <m:oMath xmlns:m="http://schemas.openxmlformats.org/officeDocument/2006/math">
                    <m:r>
                      <a:rPr lang="nn-NO" i="1" smtClean="0">
                        <a:latin typeface="Cambria Math" panose="02040503050406030204" pitchFamily="18" charset="0"/>
                      </a:rPr>
                      <m:t>𝑃</m:t>
                    </m:r>
                    <m:d>
                      <m:dPr>
                        <m:ctrlPr>
                          <a:rPr lang="nn-NO" i="1" smtClean="0">
                            <a:latin typeface="Cambria Math" panose="02040503050406030204" pitchFamily="18" charset="0"/>
                          </a:rPr>
                        </m:ctrlPr>
                      </m:dPr>
                      <m:e>
                        <m:r>
                          <a:rPr lang="nn-NO" i="1" smtClean="0">
                            <a:latin typeface="Cambria Math" panose="02040503050406030204" pitchFamily="18" charset="0"/>
                          </a:rPr>
                          <m:t>𝑋</m:t>
                        </m:r>
                        <m:d>
                          <m:dPr>
                            <m:ctrlPr>
                              <a:rPr lang="nn-NO" i="1" smtClean="0">
                                <a:latin typeface="Cambria Math" panose="02040503050406030204" pitchFamily="18" charset="0"/>
                              </a:rPr>
                            </m:ctrlPr>
                          </m:dPr>
                          <m:e>
                            <m:r>
                              <a:rPr lang="nn-NO" i="1" smtClean="0">
                                <a:latin typeface="Cambria Math" panose="02040503050406030204" pitchFamily="18" charset="0"/>
                              </a:rPr>
                              <m:t>𝜔</m:t>
                            </m:r>
                          </m:e>
                        </m:d>
                        <m:r>
                          <a:rPr lang="nn-NO" i="1" smtClean="0">
                            <a:latin typeface="Cambria Math" panose="02040503050406030204" pitchFamily="18" charset="0"/>
                          </a:rPr>
                          <m:t>=</m:t>
                        </m:r>
                        <m:sSub>
                          <m:sSubPr>
                            <m:ctrlPr>
                              <a:rPr lang="nn-NO" i="1" smtClean="0">
                                <a:latin typeface="Cambria Math" panose="02040503050406030204" pitchFamily="18" charset="0"/>
                              </a:rPr>
                            </m:ctrlPr>
                          </m:sSubPr>
                          <m:e>
                            <m:r>
                              <a:rPr lang="nn-NO" i="1" smtClean="0">
                                <a:latin typeface="Cambria Math" panose="02040503050406030204" pitchFamily="18" charset="0"/>
                              </a:rPr>
                              <m:t>𝑥</m:t>
                            </m:r>
                          </m:e>
                          <m:sub>
                            <m:r>
                              <a:rPr lang="nn-NO" i="1" smtClean="0">
                                <a:latin typeface="Cambria Math" panose="02040503050406030204" pitchFamily="18" charset="0"/>
                              </a:rPr>
                              <m:t>1</m:t>
                            </m:r>
                          </m:sub>
                        </m:sSub>
                      </m:e>
                    </m:d>
                    <m:r>
                      <a:rPr lang="nn-NO" i="1" smtClean="0">
                        <a:latin typeface="Cambria Math" panose="02040503050406030204" pitchFamily="18" charset="0"/>
                      </a:rPr>
                      <m:t>=</m:t>
                    </m:r>
                    <m:r>
                      <a:rPr lang="nn-NO" i="1" smtClean="0">
                        <a:latin typeface="Cambria Math" panose="02040503050406030204" pitchFamily="18" charset="0"/>
                      </a:rPr>
                      <m:t>𝛼</m:t>
                    </m:r>
                  </m:oMath>
                </a14:m>
                <a:r>
                  <a:rPr lang="en-US" dirty="0"/>
                  <a:t>  then </a:t>
                </a:r>
                <a:r>
                  <a:rPr lang="en-US" i="1" dirty="0"/>
                  <a:t>F(x) </a:t>
                </a:r>
                <a:r>
                  <a:rPr lang="en-US" dirty="0"/>
                  <a:t>has a jump of size </a:t>
                </a:r>
                <a14:m>
                  <m:oMath xmlns:m="http://schemas.openxmlformats.org/officeDocument/2006/math">
                    <m:r>
                      <a:rPr lang="en-US" i="1" smtClean="0">
                        <a:latin typeface="Cambria Math" panose="02040503050406030204" pitchFamily="18" charset="0"/>
                      </a:rPr>
                      <m:t>𝛼</m:t>
                    </m:r>
                  </m:oMath>
                </a14:m>
                <a:r>
                  <a:rPr lang="en-US" dirty="0"/>
                  <a:t> at the point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r>
                  <a:rPr lang="en-US" dirty="0"/>
                  <a:t>It should be noted that for continuous random variables we have</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𝑑𝑥</m:t>
                          </m:r>
                        </m:den>
                      </m:f>
                      <m:r>
                        <a:rPr lang="en-US" i="1" smtClean="0">
                          <a:latin typeface="Cambria Math" panose="02040503050406030204" pitchFamily="18" charset="0"/>
                        </a:rPr>
                        <m:t>𝐹</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oMath>
                  </m:oMathPara>
                </a14:m>
                <a:endParaRPr lang="en-US" dirty="0"/>
              </a:p>
              <a:p>
                <a:endParaRPr lang="en-US" i="1" dirty="0"/>
              </a:p>
            </p:txBody>
          </p:sp>
        </mc:Choice>
        <mc:Fallback xmlns="">
          <p:sp>
            <p:nvSpPr>
              <p:cNvPr id="3" name="Content Placeholder 2">
                <a:extLst>
                  <a:ext uri="{FF2B5EF4-FFF2-40B4-BE49-F238E27FC236}">
                    <a16:creationId xmlns:a16="http://schemas.microsoft.com/office/drawing/2014/main" id="{B6B3D0F0-7CA9-4170-A303-4F20621DD2AB}"/>
                  </a:ext>
                </a:extLst>
              </p:cNvPr>
              <p:cNvSpPr>
                <a:spLocks noGrp="1" noRot="1" noChangeAspect="1" noMove="1" noResize="1" noEditPoints="1" noAdjustHandles="1" noChangeArrowheads="1" noChangeShapeType="1" noTextEdit="1"/>
              </p:cNvSpPr>
              <p:nvPr>
                <p:ph idx="1"/>
              </p:nvPr>
            </p:nvSpPr>
            <p:spPr>
              <a:xfrm>
                <a:off x="1359182" y="1945104"/>
                <a:ext cx="10018713" cy="3124201"/>
              </a:xfrm>
              <a:blipFill>
                <a:blip r:embed="rId2"/>
                <a:stretch>
                  <a:fillRect l="-1582" t="-8577"/>
                </a:stretch>
              </a:blipFill>
            </p:spPr>
            <p:txBody>
              <a:bodyPr/>
              <a:lstStyle/>
              <a:p>
                <a:r>
                  <a:rPr lang="en-US">
                    <a:noFill/>
                  </a:rPr>
                  <a:t> </a:t>
                </a:r>
              </a:p>
            </p:txBody>
          </p:sp>
        </mc:Fallback>
      </mc:AlternateContent>
    </p:spTree>
    <p:extLst>
      <p:ext uri="{BB962C8B-B14F-4D97-AF65-F5344CB8AC3E}">
        <p14:creationId xmlns:p14="http://schemas.microsoft.com/office/powerpoint/2010/main" val="1351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C9C1-CB98-4C11-BF73-8402CE511C57}"/>
              </a:ext>
            </a:extLst>
          </p:cNvPr>
          <p:cNvSpPr>
            <a:spLocks noGrp="1"/>
          </p:cNvSpPr>
          <p:nvPr>
            <p:ph type="title"/>
          </p:nvPr>
        </p:nvSpPr>
        <p:spPr>
          <a:xfrm>
            <a:off x="1484310" y="0"/>
            <a:ext cx="10018713" cy="555859"/>
          </a:xfrm>
        </p:spPr>
        <p:txBody>
          <a:bodyPr>
            <a:normAutofit/>
          </a:bodyPr>
          <a:lstStyle/>
          <a:p>
            <a:r>
              <a:rPr lang="en-US" sz="2800" dirty="0"/>
              <a:t>Independent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175FBB-A91B-487B-9A41-436922C803FC}"/>
                  </a:ext>
                </a:extLst>
              </p:cNvPr>
              <p:cNvSpPr>
                <a:spLocks noGrp="1"/>
              </p:cNvSpPr>
              <p:nvPr>
                <p:ph idx="1"/>
              </p:nvPr>
            </p:nvSpPr>
            <p:spPr>
              <a:xfrm>
                <a:off x="1388057" y="857449"/>
                <a:ext cx="10018713" cy="3124201"/>
              </a:xfrm>
            </p:spPr>
            <p:txBody>
              <a:bodyPr/>
              <a:lstStyle/>
              <a:p>
                <a:r>
                  <a:rPr lang="en-US" dirty="0"/>
                  <a:t>The random variables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1</m:t>
                        </m:r>
                      </m:sub>
                    </m:sSub>
                    <m:d>
                      <m:dPr>
                        <m:ctrlPr>
                          <a:rPr lang="pt-BR" i="1" smtClean="0">
                            <a:latin typeface="Cambria Math" panose="02040503050406030204" pitchFamily="18" charset="0"/>
                          </a:rPr>
                        </m:ctrlPr>
                      </m:dPr>
                      <m:e>
                        <m:r>
                          <a:rPr lang="pt-BR" i="1" smtClean="0">
                            <a:latin typeface="Cambria Math" panose="02040503050406030204" pitchFamily="18" charset="0"/>
                          </a:rPr>
                          <m:t>𝜔</m:t>
                        </m:r>
                      </m:e>
                    </m:d>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𝑛</m:t>
                        </m:r>
                      </m:sub>
                    </m:sSub>
                    <m:d>
                      <m:dPr>
                        <m:ctrlPr>
                          <a:rPr lang="pt-BR" i="1" smtClean="0">
                            <a:latin typeface="Cambria Math" panose="02040503050406030204" pitchFamily="18" charset="0"/>
                          </a:rPr>
                        </m:ctrlPr>
                      </m:dPr>
                      <m:e>
                        <m:r>
                          <a:rPr lang="pt-BR" i="1" smtClean="0">
                            <a:latin typeface="Cambria Math" panose="02040503050406030204" pitchFamily="18" charset="0"/>
                          </a:rPr>
                          <m:t>𝜔</m:t>
                        </m:r>
                      </m:e>
                    </m:d>
                    <m:r>
                      <a:rPr lang="en-US" b="0" i="1" smtClean="0">
                        <a:latin typeface="Cambria Math" panose="02040503050406030204" pitchFamily="18" charset="0"/>
                      </a:rPr>
                      <m:t> </m:t>
                    </m:r>
                  </m:oMath>
                </a14:m>
                <a:r>
                  <a:rPr lang="en-US" dirty="0"/>
                  <a:t> are said to be independent if </a:t>
                </a:r>
              </a:p>
              <a:p>
                <a:pPr marL="0" indent="0" algn="ctr">
                  <a:buNone/>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𝑃</m:t>
                      </m:r>
                      <m:d>
                        <m:dPr>
                          <m:ctrlPr>
                            <a:rPr lang="it-IT" i="1" smtClean="0">
                              <a:latin typeface="Cambria Math" panose="02040503050406030204" pitchFamily="18" charset="0"/>
                            </a:rPr>
                          </m:ctrlPr>
                        </m:dPr>
                        <m:e>
                          <m:sSub>
                            <m:sSubPr>
                              <m:ctrlPr>
                                <a:rPr lang="it-IT" i="1" smtClean="0">
                                  <a:latin typeface="Cambria Math" panose="02040503050406030204" pitchFamily="18" charset="0"/>
                                </a:rPr>
                              </m:ctrlPr>
                            </m:sSubPr>
                            <m:e>
                              <m:r>
                                <a:rPr lang="it-IT" i="1" smtClean="0">
                                  <a:latin typeface="Cambria Math" panose="02040503050406030204" pitchFamily="18" charset="0"/>
                                </a:rPr>
                                <m:t>𝑋</m:t>
                              </m:r>
                            </m:e>
                            <m:sub>
                              <m:r>
                                <a:rPr lang="it-IT" i="1" smtClean="0">
                                  <a:latin typeface="Cambria Math" panose="02040503050406030204" pitchFamily="18" charset="0"/>
                                </a:rPr>
                                <m:t>1</m:t>
                              </m:r>
                            </m:sub>
                          </m:sSub>
                          <m:d>
                            <m:dPr>
                              <m:ctrlPr>
                                <a:rPr lang="it-IT" i="1" smtClean="0">
                                  <a:latin typeface="Cambria Math" panose="02040503050406030204" pitchFamily="18" charset="0"/>
                                </a:rPr>
                              </m:ctrlPr>
                            </m:dPr>
                            <m:e>
                              <m:r>
                                <a:rPr lang="it-IT" i="1" smtClean="0">
                                  <a:latin typeface="Cambria Math" panose="02040503050406030204" pitchFamily="18" charset="0"/>
                                </a:rPr>
                                <m:t>𝜔</m:t>
                              </m:r>
                            </m:e>
                          </m:d>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𝐴</m:t>
                              </m:r>
                            </m:e>
                            <m:sub>
                              <m:r>
                                <a:rPr lang="it-IT" i="1" smtClean="0">
                                  <a:latin typeface="Cambria Math" panose="02040503050406030204" pitchFamily="18" charset="0"/>
                                </a:rPr>
                                <m:t>1</m:t>
                              </m:r>
                            </m:sub>
                          </m:sSub>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𝑋</m:t>
                              </m:r>
                            </m:e>
                            <m:sub>
                              <m:r>
                                <a:rPr lang="it-IT" i="1" smtClean="0">
                                  <a:latin typeface="Cambria Math" panose="02040503050406030204" pitchFamily="18" charset="0"/>
                                </a:rPr>
                                <m:t>𝑛</m:t>
                              </m:r>
                            </m:sub>
                          </m:sSub>
                          <m:d>
                            <m:dPr>
                              <m:ctrlPr>
                                <a:rPr lang="it-IT" i="1" smtClean="0">
                                  <a:latin typeface="Cambria Math" panose="02040503050406030204" pitchFamily="18" charset="0"/>
                                </a:rPr>
                              </m:ctrlPr>
                            </m:dPr>
                            <m:e>
                              <m:r>
                                <a:rPr lang="it-IT" i="1" smtClean="0">
                                  <a:latin typeface="Cambria Math" panose="02040503050406030204" pitchFamily="18" charset="0"/>
                                </a:rPr>
                                <m:t>𝜔</m:t>
                              </m:r>
                            </m:e>
                          </m:d>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𝐴</m:t>
                              </m:r>
                            </m:e>
                            <m:sub>
                              <m:r>
                                <a:rPr lang="it-IT" i="1" smtClean="0">
                                  <a:latin typeface="Cambria Math" panose="02040503050406030204" pitchFamily="18" charset="0"/>
                                </a:rPr>
                                <m:t>𝑛</m:t>
                              </m:r>
                            </m:sub>
                          </m:sSub>
                        </m:e>
                      </m:d>
                      <m:r>
                        <a:rPr lang="it-IT" i="1" smtClean="0">
                          <a:latin typeface="Cambria Math" panose="02040503050406030204" pitchFamily="18" charset="0"/>
                        </a:rPr>
                        <m:t>=</m:t>
                      </m:r>
                      <m:r>
                        <a:rPr lang="it-IT" i="1" smtClean="0">
                          <a:latin typeface="Cambria Math" panose="02040503050406030204" pitchFamily="18" charset="0"/>
                        </a:rPr>
                        <m:t>𝑃</m:t>
                      </m:r>
                      <m:d>
                        <m:dPr>
                          <m:ctrlPr>
                            <a:rPr lang="it-IT" i="1" smtClean="0">
                              <a:latin typeface="Cambria Math" panose="02040503050406030204" pitchFamily="18" charset="0"/>
                            </a:rPr>
                          </m:ctrlPr>
                        </m:dPr>
                        <m:e>
                          <m:sSub>
                            <m:sSubPr>
                              <m:ctrlPr>
                                <a:rPr lang="it-IT" i="1" smtClean="0">
                                  <a:latin typeface="Cambria Math" panose="02040503050406030204" pitchFamily="18" charset="0"/>
                                </a:rPr>
                              </m:ctrlPr>
                            </m:sSubPr>
                            <m:e>
                              <m:r>
                                <a:rPr lang="it-IT" i="1" smtClean="0">
                                  <a:latin typeface="Cambria Math" panose="02040503050406030204" pitchFamily="18" charset="0"/>
                                </a:rPr>
                                <m:t>𝑋</m:t>
                              </m:r>
                            </m:e>
                            <m:sub>
                              <m:r>
                                <a:rPr lang="it-IT" i="1" smtClean="0">
                                  <a:latin typeface="Cambria Math" panose="02040503050406030204" pitchFamily="18" charset="0"/>
                                </a:rPr>
                                <m:t>1</m:t>
                              </m:r>
                            </m:sub>
                          </m:sSub>
                          <m:d>
                            <m:dPr>
                              <m:ctrlPr>
                                <a:rPr lang="it-IT" i="1" smtClean="0">
                                  <a:latin typeface="Cambria Math" panose="02040503050406030204" pitchFamily="18" charset="0"/>
                                </a:rPr>
                              </m:ctrlPr>
                            </m:dPr>
                            <m:e>
                              <m:r>
                                <a:rPr lang="it-IT" i="1" smtClean="0">
                                  <a:latin typeface="Cambria Math" panose="02040503050406030204" pitchFamily="18" charset="0"/>
                                </a:rPr>
                                <m:t>𝜔</m:t>
                              </m:r>
                            </m:e>
                          </m:d>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𝐴</m:t>
                              </m:r>
                            </m:e>
                            <m:sub>
                              <m:r>
                                <a:rPr lang="it-IT" i="1" smtClean="0">
                                  <a:latin typeface="Cambria Math" panose="02040503050406030204" pitchFamily="18" charset="0"/>
                                </a:rPr>
                                <m:t>1</m:t>
                              </m:r>
                            </m:sub>
                          </m:sSub>
                        </m:e>
                      </m:d>
                      <m:r>
                        <a:rPr lang="en-US" b="0" i="1" smtClean="0">
                          <a:latin typeface="Cambria Math" panose="02040503050406030204" pitchFamily="18" charset="0"/>
                        </a:rPr>
                        <m:t>∗</m:t>
                      </m:r>
                      <m:r>
                        <a:rPr lang="it-IT" i="1" smtClean="0">
                          <a:latin typeface="Cambria Math" panose="02040503050406030204" pitchFamily="18" charset="0"/>
                        </a:rPr>
                        <m:t>…</m:t>
                      </m:r>
                      <m:r>
                        <a:rPr lang="en-US" b="0" i="1" smtClean="0">
                          <a:latin typeface="Cambria Math" panose="02040503050406030204" pitchFamily="18" charset="0"/>
                        </a:rPr>
                        <m:t>∗</m:t>
                      </m:r>
                      <m:r>
                        <a:rPr lang="it-IT" i="1" smtClean="0">
                          <a:latin typeface="Cambria Math" panose="02040503050406030204" pitchFamily="18" charset="0"/>
                        </a:rPr>
                        <m:t>𝑃</m:t>
                      </m:r>
                      <m:r>
                        <a:rPr lang="it-IT" i="1" smtClean="0">
                          <a:latin typeface="Cambria Math" panose="02040503050406030204" pitchFamily="18" charset="0"/>
                        </a:rPr>
                        <m:t>(</m:t>
                      </m:r>
                      <m:r>
                        <a:rPr lang="it-IT" i="1" smtClean="0">
                          <a:latin typeface="Cambria Math" panose="02040503050406030204" pitchFamily="18" charset="0"/>
                        </a:rPr>
                        <m:t>𝑋</m:t>
                      </m:r>
                      <m:r>
                        <a:rPr lang="it-IT" i="1" smtClean="0">
                          <a:latin typeface="Cambria Math" panose="02040503050406030204" pitchFamily="18" charset="0"/>
                        </a:rPr>
                        <m:t>_</m:t>
                      </m:r>
                      <m:r>
                        <a:rPr lang="it-IT" i="1" smtClean="0">
                          <a:latin typeface="Cambria Math" panose="02040503050406030204" pitchFamily="18" charset="0"/>
                        </a:rPr>
                        <m:t>𝑛</m:t>
                      </m:r>
                      <m:r>
                        <a:rPr lang="it-IT" i="1" smtClean="0">
                          <a:latin typeface="Cambria Math" panose="02040503050406030204" pitchFamily="18" charset="0"/>
                        </a:rPr>
                        <m:t>(</m:t>
                      </m:r>
                      <m:r>
                        <a:rPr lang="it-IT" i="1" smtClean="0">
                          <a:latin typeface="Cambria Math" panose="02040503050406030204" pitchFamily="18" charset="0"/>
                        </a:rPr>
                        <m:t>𝜔</m:t>
                      </m:r>
                      <m:r>
                        <a:rPr lang="it-IT" i="1" smtClean="0">
                          <a:latin typeface="Cambria Math" panose="02040503050406030204" pitchFamily="18" charset="0"/>
                        </a:rPr>
                        <m:t>)∈</m:t>
                      </m:r>
                      <m:r>
                        <a:rPr lang="it-IT" i="1" smtClean="0">
                          <a:latin typeface="Cambria Math" panose="02040503050406030204" pitchFamily="18" charset="0"/>
                        </a:rPr>
                        <m:t>𝐴</m:t>
                      </m:r>
                      <m:r>
                        <a:rPr lang="it-IT" i="1" smtClean="0">
                          <a:latin typeface="Cambria Math" panose="02040503050406030204" pitchFamily="18" charset="0"/>
                        </a:rPr>
                        <m:t>_</m:t>
                      </m:r>
                      <m:r>
                        <a:rPr lang="it-IT" i="1" smtClean="0">
                          <a:latin typeface="Cambria Math" panose="02040503050406030204" pitchFamily="18" charset="0"/>
                        </a:rPr>
                        <m:t>𝑛</m:t>
                      </m:r>
                      <m:r>
                        <a:rPr lang="it-IT" i="1" smtClean="0">
                          <a:latin typeface="Cambria Math" panose="02040503050406030204" pitchFamily="18" charset="0"/>
                        </a:rPr>
                        <m:t>))</m:t>
                      </m:r>
                    </m:oMath>
                  </m:oMathPara>
                </a14:m>
                <a:endParaRPr lang="en-US" dirty="0"/>
              </a:p>
              <a:p>
                <a:pPr marL="0" indent="0">
                  <a:buNone/>
                </a:pPr>
                <a:r>
                  <a:rPr lang="en-US" dirty="0"/>
                  <a:t>      for all events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𝐴</m:t>
                        </m:r>
                      </m:e>
                      <m:sub>
                        <m:r>
                          <a:rPr lang="en-US" i="1" smtClean="0">
                            <a:latin typeface="Cambria Math" panose="02040503050406030204" pitchFamily="18" charset="0"/>
                          </a:rPr>
                          <m:t>𝑛</m:t>
                        </m:r>
                      </m:sub>
                    </m:sSub>
                    <m:r>
                      <a:rPr lang="en-US" b="0" i="1" smtClean="0">
                        <a:latin typeface="Cambria Math" panose="02040503050406030204" pitchFamily="18" charset="0"/>
                      </a:rPr>
                      <m:t> </m:t>
                    </m:r>
                    <m:r>
                      <a:rPr lang="en-US" b="0" i="0" smtClean="0">
                        <a:latin typeface="Cambria Math" panose="02040503050406030204" pitchFamily="18" charset="0"/>
                      </a:rPr>
                      <m:t>. </m:t>
                    </m:r>
                  </m:oMath>
                </a14:m>
                <a:r>
                  <a:rPr lang="en-US" dirty="0"/>
                  <a:t> </a:t>
                </a:r>
              </a:p>
              <a:p>
                <a:pPr>
                  <a:buFont typeface="Arial" panose="020B0604020202020204" pitchFamily="34" charset="0"/>
                  <a:buChar char="•"/>
                </a:pPr>
                <a:r>
                  <a:rPr lang="en-US" dirty="0"/>
                  <a:t>This property implies that the distributions of observations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𝑖</m:t>
                        </m:r>
                      </m:sub>
                    </m:sSub>
                  </m:oMath>
                </a14:m>
                <a:r>
                  <a:rPr lang="en-US" dirty="0"/>
                  <a:t> will have no impact whatsoever on the observations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𝑗</m:t>
                        </m:r>
                      </m:sub>
                    </m:sSub>
                  </m:oMath>
                </a14:m>
                <a:r>
                  <a:rPr lang="en-US" dirty="0"/>
                  <a:t>.</a:t>
                </a:r>
              </a:p>
              <a:p>
                <a:pPr>
                  <a:buFont typeface="Arial" panose="020B0604020202020204" pitchFamily="34" charset="0"/>
                  <a:buChar char="•"/>
                </a:pPr>
                <a:r>
                  <a:rPr lang="en-US" dirty="0"/>
                  <a:t>Note that independence is a family property</a:t>
                </a:r>
              </a:p>
            </p:txBody>
          </p:sp>
        </mc:Choice>
        <mc:Fallback xmlns="">
          <p:sp>
            <p:nvSpPr>
              <p:cNvPr id="3" name="Content Placeholder 2">
                <a:extLst>
                  <a:ext uri="{FF2B5EF4-FFF2-40B4-BE49-F238E27FC236}">
                    <a16:creationId xmlns:a16="http://schemas.microsoft.com/office/drawing/2014/main" id="{A2175FBB-A91B-487B-9A41-436922C803FC}"/>
                  </a:ext>
                </a:extLst>
              </p:cNvPr>
              <p:cNvSpPr>
                <a:spLocks noGrp="1" noRot="1" noChangeAspect="1" noMove="1" noResize="1" noEditPoints="1" noAdjustHandles="1" noChangeArrowheads="1" noChangeShapeType="1" noTextEdit="1"/>
              </p:cNvSpPr>
              <p:nvPr>
                <p:ph idx="1"/>
              </p:nvPr>
            </p:nvSpPr>
            <p:spPr>
              <a:xfrm>
                <a:off x="1388057" y="857449"/>
                <a:ext cx="10018713" cy="3124201"/>
              </a:xfrm>
              <a:blipFill>
                <a:blip r:embed="rId2"/>
                <a:stretch>
                  <a:fillRect l="-1582" t="-1563" b="-2344"/>
                </a:stretch>
              </a:blipFill>
            </p:spPr>
            <p:txBody>
              <a:bodyPr/>
              <a:lstStyle/>
              <a:p>
                <a:r>
                  <a:rPr lang="en-US">
                    <a:noFill/>
                  </a:rPr>
                  <a:t> </a:t>
                </a:r>
              </a:p>
            </p:txBody>
          </p:sp>
        </mc:Fallback>
      </mc:AlternateContent>
    </p:spTree>
    <p:extLst>
      <p:ext uri="{BB962C8B-B14F-4D97-AF65-F5344CB8AC3E}">
        <p14:creationId xmlns:p14="http://schemas.microsoft.com/office/powerpoint/2010/main" val="246718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875-7DD7-4766-9652-E701E0418C46}"/>
              </a:ext>
            </a:extLst>
          </p:cNvPr>
          <p:cNvSpPr>
            <a:spLocks noGrp="1"/>
          </p:cNvSpPr>
          <p:nvPr>
            <p:ph type="title"/>
          </p:nvPr>
        </p:nvSpPr>
        <p:spPr>
          <a:xfrm>
            <a:off x="1484310" y="0"/>
            <a:ext cx="10018713" cy="690613"/>
          </a:xfrm>
        </p:spPr>
        <p:txBody>
          <a:bodyPr>
            <a:normAutofit/>
          </a:bodyPr>
          <a:lstStyle/>
          <a:p>
            <a:r>
              <a:rPr lang="en-US" sz="2800" dirty="0"/>
              <a:t>Independence, Expectations and Variances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D6656A-88BD-4C70-B502-BEBB0B7697CE}"/>
                  </a:ext>
                </a:extLst>
              </p:cNvPr>
              <p:cNvSpPr>
                <a:spLocks noGrp="1"/>
              </p:cNvSpPr>
              <p:nvPr>
                <p:ph idx="1"/>
              </p:nvPr>
            </p:nvSpPr>
            <p:spPr>
              <a:xfrm>
                <a:off x="1484310" y="790073"/>
                <a:ext cx="10018713" cy="5225716"/>
              </a:xfrm>
            </p:spPr>
            <p:txBody>
              <a:bodyPr>
                <a:normAutofit/>
              </a:bodyPr>
              <a:lstStyle/>
              <a:p>
                <a:pPr marL="0" indent="0">
                  <a:buNone/>
                </a:pPr>
                <a:r>
                  <a:rPr lang="en-US" dirty="0"/>
                  <a:t>   There are two important consequences of the independence property:</a:t>
                </a:r>
              </a:p>
              <a:p>
                <a:endParaRPr lang="en-US" dirty="0"/>
              </a:p>
              <a:p>
                <a:r>
                  <a:rPr lang="en-US" dirty="0"/>
                  <a:t> a. If </a:t>
                </a:r>
                <a:r>
                  <a:rPr lang="en-US" i="1" dirty="0"/>
                  <a:t>X</a:t>
                </a:r>
                <a:r>
                  <a:rPr lang="en-US" dirty="0"/>
                  <a:t> and </a:t>
                </a:r>
                <a:r>
                  <a:rPr lang="en-US" i="1" dirty="0"/>
                  <a:t>Y</a:t>
                </a:r>
                <a:r>
                  <a:rPr lang="en-US" dirty="0"/>
                  <a:t> are independent random variables, </a:t>
                </a:r>
                <a14:m>
                  <m:oMath xmlns:m="http://schemas.openxmlformats.org/officeDocument/2006/math">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𝑋𝑌</m:t>
                        </m:r>
                      </m:e>
                    </m:d>
                    <m:r>
                      <a:rPr lang="en-US" i="1" smtClean="0">
                        <a:latin typeface="Cambria Math" panose="02040503050406030204" pitchFamily="18" charset="0"/>
                      </a:rPr>
                      <m:t>=</m:t>
                    </m:r>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𝑋</m:t>
                        </m:r>
                      </m:e>
                    </m:d>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𝑌</m:t>
                        </m:r>
                      </m:e>
                    </m:d>
                  </m:oMath>
                </a14:m>
                <a:endParaRPr lang="en-US" dirty="0"/>
              </a:p>
              <a:p>
                <a:r>
                  <a:rPr lang="en-US" dirty="0"/>
                  <a:t> b. If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𝑛</m:t>
                        </m:r>
                      </m:sub>
                    </m:sSub>
                  </m:oMath>
                </a14:m>
                <a:r>
                  <a:rPr lang="en-US" dirty="0"/>
                  <a:t> are independent random variables then</a:t>
                </a:r>
              </a:p>
              <a:p>
                <a:pPr marL="0" indent="0" algn="ctr">
                  <a:buNone/>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rPr>
                            <m:t>𝜎</m:t>
                          </m:r>
                        </m:e>
                        <m:sup>
                          <m:r>
                            <a:rPr lang="pt-BR" i="1" smtClean="0">
                              <a:latin typeface="Cambria Math" panose="02040503050406030204" pitchFamily="18" charset="0"/>
                            </a:rPr>
                            <m:t>2</m:t>
                          </m:r>
                        </m:sup>
                      </m:sSup>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1</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𝑛</m:t>
                              </m:r>
                            </m:sub>
                          </m:sSub>
                        </m:e>
                      </m:d>
                      <m:r>
                        <a:rPr lang="pt-BR" i="1" smtClean="0">
                          <a:latin typeface="Cambria Math" panose="02040503050406030204" pitchFamily="18" charset="0"/>
                        </a:rPr>
                        <m:t>=</m:t>
                      </m:r>
                      <m:sSup>
                        <m:sSupPr>
                          <m:ctrlPr>
                            <a:rPr lang="pt-BR" i="1" smtClean="0">
                              <a:latin typeface="Cambria Math" panose="02040503050406030204" pitchFamily="18" charset="0"/>
                            </a:rPr>
                          </m:ctrlPr>
                        </m:sSupPr>
                        <m:e>
                          <m:r>
                            <a:rPr lang="pt-BR" i="1" smtClean="0">
                              <a:latin typeface="Cambria Math" panose="02040503050406030204" pitchFamily="18" charset="0"/>
                            </a:rPr>
                            <m:t>𝜎</m:t>
                          </m:r>
                        </m:e>
                        <m:sup>
                          <m:r>
                            <a:rPr lang="pt-BR" i="1" smtClean="0">
                              <a:latin typeface="Cambria Math" panose="02040503050406030204" pitchFamily="18" charset="0"/>
                            </a:rPr>
                            <m:t>2</m:t>
                          </m:r>
                        </m:sup>
                      </m:sSup>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1</m:t>
                              </m:r>
                            </m:sub>
                          </m:sSub>
                        </m:e>
                      </m:d>
                      <m:r>
                        <a:rPr lang="pt-BR" i="1" smtClean="0">
                          <a:latin typeface="Cambria Math" panose="02040503050406030204" pitchFamily="18" charset="0"/>
                        </a:rPr>
                        <m:t>+…+</m:t>
                      </m:r>
                      <m:sSup>
                        <m:sSupPr>
                          <m:ctrlPr>
                            <a:rPr lang="pt-BR" i="1" smtClean="0">
                              <a:latin typeface="Cambria Math" panose="02040503050406030204" pitchFamily="18" charset="0"/>
                            </a:rPr>
                          </m:ctrlPr>
                        </m:sSupPr>
                        <m:e>
                          <m:r>
                            <a:rPr lang="pt-BR" i="1" smtClean="0">
                              <a:latin typeface="Cambria Math" panose="02040503050406030204" pitchFamily="18" charset="0"/>
                            </a:rPr>
                            <m:t>𝜎</m:t>
                          </m:r>
                        </m:e>
                        <m:sup>
                          <m:r>
                            <a:rPr lang="pt-BR" i="1" smtClean="0">
                              <a:latin typeface="Cambria Math" panose="02040503050406030204" pitchFamily="18" charset="0"/>
                            </a:rPr>
                            <m:t>2</m:t>
                          </m:r>
                        </m:sup>
                      </m:sSup>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𝑛</m:t>
                              </m:r>
                            </m:sub>
                          </m:sSub>
                        </m:e>
                      </m:d>
                    </m:oMath>
                  </m:oMathPara>
                </a14:m>
                <a:endParaRPr lang="en-US" dirty="0"/>
              </a:p>
              <a:p>
                <a:pPr marL="0" indent="0" algn="ctr">
                  <a:buNone/>
                </a:pPr>
                <a:r>
                  <a:rPr lang="en-US" dirty="0"/>
                  <a:t>Covariance terms</a:t>
                </a:r>
              </a:p>
              <a:p>
                <a:pPr>
                  <a:buFont typeface="Arial" panose="020B0604020202020204" pitchFamily="34" charset="0"/>
                  <a:buChar char="•"/>
                </a:pPr>
                <a:r>
                  <a:rPr lang="en-US" dirty="0"/>
                  <a:t>Recall that for any set of random variables, independent or not,</a:t>
                </a:r>
              </a:p>
              <a:p>
                <a:pPr marL="0" indent="0" algn="ctr">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𝐸</m:t>
                      </m:r>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1</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𝑛</m:t>
                              </m:r>
                            </m:sub>
                          </m:sSub>
                        </m:e>
                      </m:d>
                      <m:r>
                        <a:rPr lang="pt-BR" i="1" smtClean="0">
                          <a:latin typeface="Cambria Math" panose="02040503050406030204" pitchFamily="18" charset="0"/>
                        </a:rPr>
                        <m:t>=</m:t>
                      </m:r>
                      <m:r>
                        <a:rPr lang="pt-BR" i="1" smtClean="0">
                          <a:latin typeface="Cambria Math" panose="02040503050406030204" pitchFamily="18" charset="0"/>
                        </a:rPr>
                        <m:t>𝐸</m:t>
                      </m:r>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1</m:t>
                              </m:r>
                            </m:sub>
                          </m:sSub>
                        </m:e>
                      </m:d>
                      <m:r>
                        <a:rPr lang="pt-BR" i="1" smtClean="0">
                          <a:latin typeface="Cambria Math" panose="02040503050406030204" pitchFamily="18" charset="0"/>
                        </a:rPr>
                        <m:t>+…+</m:t>
                      </m:r>
                      <m:r>
                        <a:rPr lang="pt-BR" i="1" smtClean="0">
                          <a:latin typeface="Cambria Math" panose="02040503050406030204" pitchFamily="18" charset="0"/>
                        </a:rPr>
                        <m:t>𝐸</m:t>
                      </m:r>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𝑛</m:t>
                              </m:r>
                            </m:sub>
                          </m:sSub>
                        </m:e>
                      </m:d>
                    </m:oMath>
                  </m:oMathPara>
                </a14:m>
                <a:endParaRPr lang="en-US" dirty="0"/>
              </a:p>
            </p:txBody>
          </p:sp>
        </mc:Choice>
        <mc:Fallback>
          <p:sp>
            <p:nvSpPr>
              <p:cNvPr id="3" name="Content Placeholder 2">
                <a:extLst>
                  <a:ext uri="{FF2B5EF4-FFF2-40B4-BE49-F238E27FC236}">
                    <a16:creationId xmlns:a16="http://schemas.microsoft.com/office/drawing/2014/main" id="{CDD6656A-88BD-4C70-B502-BEBB0B7697CE}"/>
                  </a:ext>
                </a:extLst>
              </p:cNvPr>
              <p:cNvSpPr>
                <a:spLocks noGrp="1" noRot="1" noChangeAspect="1" noMove="1" noResize="1" noEditPoints="1" noAdjustHandles="1" noChangeArrowheads="1" noChangeShapeType="1" noTextEdit="1"/>
              </p:cNvSpPr>
              <p:nvPr>
                <p:ph idx="1"/>
              </p:nvPr>
            </p:nvSpPr>
            <p:spPr>
              <a:xfrm>
                <a:off x="1484310" y="790073"/>
                <a:ext cx="10018713" cy="5225716"/>
              </a:xfrm>
              <a:blipFill>
                <a:blip r:embed="rId2"/>
                <a:stretch>
                  <a:fillRect l="-1519"/>
                </a:stretch>
              </a:blipFill>
            </p:spPr>
            <p:txBody>
              <a:bodyPr/>
              <a:lstStyle/>
              <a:p>
                <a:r>
                  <a:rPr lang="en-US">
                    <a:noFill/>
                  </a:rPr>
                  <a:t> </a:t>
                </a:r>
              </a:p>
            </p:txBody>
          </p:sp>
        </mc:Fallback>
      </mc:AlternateContent>
    </p:spTree>
    <p:extLst>
      <p:ext uri="{BB962C8B-B14F-4D97-AF65-F5344CB8AC3E}">
        <p14:creationId xmlns:p14="http://schemas.microsoft.com/office/powerpoint/2010/main" val="404304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5E28-89EB-4A63-BF46-021FB1548281}"/>
              </a:ext>
            </a:extLst>
          </p:cNvPr>
          <p:cNvSpPr>
            <a:spLocks noGrp="1"/>
          </p:cNvSpPr>
          <p:nvPr>
            <p:ph type="title"/>
          </p:nvPr>
        </p:nvSpPr>
        <p:spPr>
          <a:xfrm>
            <a:off x="1484310" y="0"/>
            <a:ext cx="10018713" cy="613611"/>
          </a:xfrm>
        </p:spPr>
        <p:txBody>
          <a:bodyPr>
            <a:normAutofit/>
          </a:bodyPr>
          <a:lstStyle/>
          <a:p>
            <a:r>
              <a:rPr lang="en-US" sz="2800" dirty="0"/>
              <a:t>Populations and Samples</a:t>
            </a:r>
          </a:p>
        </p:txBody>
      </p:sp>
      <p:sp>
        <p:nvSpPr>
          <p:cNvPr id="3" name="Content Placeholder 2">
            <a:extLst>
              <a:ext uri="{FF2B5EF4-FFF2-40B4-BE49-F238E27FC236}">
                <a16:creationId xmlns:a16="http://schemas.microsoft.com/office/drawing/2014/main" id="{06C2F0F6-93FD-4486-91EF-D2F6C3204C5F}"/>
              </a:ext>
            </a:extLst>
          </p:cNvPr>
          <p:cNvSpPr>
            <a:spLocks noGrp="1"/>
          </p:cNvSpPr>
          <p:nvPr>
            <p:ph idx="1"/>
          </p:nvPr>
        </p:nvSpPr>
        <p:spPr>
          <a:xfrm>
            <a:off x="1484309" y="915201"/>
            <a:ext cx="10018713" cy="4224690"/>
          </a:xfrm>
        </p:spPr>
        <p:txBody>
          <a:bodyPr/>
          <a:lstStyle/>
          <a:p>
            <a:r>
              <a:rPr lang="en-US" dirty="0"/>
              <a:t>In most situations we will not have a complete knowledge of the population of interest; in fact, we will use the observations in a sample, the sampling data, to infer the relevant characteristics of the population.</a:t>
            </a:r>
          </a:p>
          <a:p>
            <a:pPr marL="0" indent="0" algn="ctr">
              <a:buNone/>
            </a:pPr>
            <a:r>
              <a:rPr lang="en-US" b="1" dirty="0"/>
              <a:t>Parameters and Sample Statistics</a:t>
            </a:r>
          </a:p>
          <a:p>
            <a:pPr>
              <a:buFont typeface="Arial" panose="020B0604020202020204" pitchFamily="34" charset="0"/>
              <a:buChar char="•"/>
            </a:pPr>
            <a:r>
              <a:rPr lang="en-US" dirty="0"/>
              <a:t>A </a:t>
            </a:r>
            <a:r>
              <a:rPr lang="en-US" b="1" dirty="0"/>
              <a:t>parameter</a:t>
            </a:r>
            <a:r>
              <a:rPr lang="en-US" dirty="0"/>
              <a:t> is a numerical descriptive measure of (a model for) a population. A </a:t>
            </a:r>
            <a:r>
              <a:rPr lang="en-US" b="1" dirty="0"/>
              <a:t>sample statistic </a:t>
            </a:r>
            <a:r>
              <a:rPr lang="en-US" dirty="0"/>
              <a:t>is numerical descriptive measure of a sample. We will use sample statistics to estimate parameters.</a:t>
            </a:r>
          </a:p>
        </p:txBody>
      </p:sp>
    </p:spTree>
    <p:extLst>
      <p:ext uri="{BB962C8B-B14F-4D97-AF65-F5344CB8AC3E}">
        <p14:creationId xmlns:p14="http://schemas.microsoft.com/office/powerpoint/2010/main" val="21513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ADCB-57DD-4005-8B4E-621B9D8BCEB8}"/>
              </a:ext>
            </a:extLst>
          </p:cNvPr>
          <p:cNvSpPr>
            <a:spLocks noGrp="1"/>
          </p:cNvSpPr>
          <p:nvPr>
            <p:ph type="title"/>
          </p:nvPr>
        </p:nvSpPr>
        <p:spPr>
          <a:xfrm>
            <a:off x="1609439" y="0"/>
            <a:ext cx="10018713" cy="632861"/>
          </a:xfrm>
        </p:spPr>
        <p:txBody>
          <a:bodyPr>
            <a:normAutofit/>
          </a:bodyPr>
          <a:lstStyle/>
          <a:p>
            <a:r>
              <a:rPr lang="en-US" sz="2800" dirty="0"/>
              <a:t>The Distribution of the Sample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688DCF-BAEA-46BC-8790-4CDBB39BE9A2}"/>
                  </a:ext>
                </a:extLst>
              </p:cNvPr>
              <p:cNvSpPr>
                <a:spLocks noGrp="1"/>
              </p:cNvSpPr>
              <p:nvPr>
                <p:ph idx="1"/>
              </p:nvPr>
            </p:nvSpPr>
            <p:spPr>
              <a:xfrm>
                <a:off x="1484310" y="632861"/>
                <a:ext cx="10018713" cy="5158339"/>
              </a:xfrm>
            </p:spPr>
            <p:txBody>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𝑛</m:t>
                        </m:r>
                      </m:sub>
                    </m:sSub>
                  </m:oMath>
                </a14:m>
                <a:r>
                  <a:rPr lang="en-US" dirty="0"/>
                  <a:t> be a random sample from a given population, </a:t>
                </a:r>
                <a:r>
                  <a:rPr lang="en-US" dirty="0" err="1"/>
                  <a:t>i.e</a:t>
                </a: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a:t> are independent, identically distributed random variables, each with </a:t>
                </a:r>
                <a14:m>
                  <m:oMath xmlns:m="http://schemas.openxmlformats.org/officeDocument/2006/math">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𝑖</m:t>
                            </m:r>
                          </m:sub>
                        </m:sSub>
                      </m:e>
                    </m:d>
                    <m:r>
                      <a:rPr lang="en-US" i="1" smtClean="0">
                        <a:latin typeface="Cambria Math" panose="02040503050406030204" pitchFamily="18" charset="0"/>
                      </a:rPr>
                      <m:t>=</m:t>
                    </m:r>
                    <m:r>
                      <a:rPr lang="en-US" i="1" smtClean="0">
                        <a:latin typeface="Cambria Math" panose="02040503050406030204" pitchFamily="18" charset="0"/>
                      </a:rPr>
                      <m:t>𝜇</m:t>
                    </m:r>
                    <m:r>
                      <a:rPr lang="en-US" i="1" smtClean="0">
                        <a:latin typeface="Cambria Math" panose="02040503050406030204" pitchFamily="18" charset="0"/>
                      </a:rPr>
                      <m:t>,</m:t>
                    </m:r>
                  </m:oMath>
                </a14:m>
                <a:r>
                  <a:rPr lang="en-US" dirty="0"/>
                  <a:t> and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r>
                  <a:rPr lang="en-US" i="1" dirty="0"/>
                  <a:t>i = 1,...,n.</a:t>
                </a:r>
              </a:p>
              <a:p>
                <a:r>
                  <a:rPr lang="en-US" dirty="0"/>
                  <a:t>What can we say about the distribution of the sample average,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oMath>
                </a14:m>
                <a:r>
                  <a:rPr lang="en-US" dirty="0"/>
                  <a:t> ?</a:t>
                </a:r>
              </a:p>
              <a:p>
                <a:r>
                  <a:rPr lang="en-US" dirty="0"/>
                  <a:t>The expected value of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oMath>
                </a14:m>
                <a:r>
                  <a:rPr lang="en-US" dirty="0"/>
                  <a:t> is obviously equal to </a:t>
                </a:r>
                <a14:m>
                  <m:oMath xmlns:m="http://schemas.openxmlformats.org/officeDocument/2006/math">
                    <m:r>
                      <a:rPr lang="en-US" i="1" smtClean="0">
                        <a:latin typeface="Cambria Math" panose="02040503050406030204" pitchFamily="18" charset="0"/>
                      </a:rPr>
                      <m:t>𝜇</m:t>
                    </m:r>
                  </m:oMath>
                </a14:m>
                <a:r>
                  <a:rPr lang="en-US" dirty="0"/>
                  <a:t>.  </a:t>
                </a:r>
              </a:p>
              <a:p>
                <a:r>
                  <a:rPr lang="en-US" dirty="0"/>
                  <a:t>The variance of the sample average is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𝜎</m:t>
                        </m:r>
                      </m:e>
                      <m:sub>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sub>
                      <m:sup>
                        <m:r>
                          <a:rPr lang="en-US" i="1" smtClean="0">
                            <a:latin typeface="Cambria Math" panose="02040503050406030204" pitchFamily="18" charset="0"/>
                          </a:rPr>
                          <m:t>2</m:t>
                        </m:r>
                      </m:sup>
                    </m:sSubSup>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num>
                      <m:den>
                        <m:r>
                          <a:rPr lang="en-US" i="1" smtClean="0">
                            <a:latin typeface="Cambria Math" panose="02040503050406030204" pitchFamily="18" charset="0"/>
                          </a:rPr>
                          <m:t>𝑛</m:t>
                        </m:r>
                      </m:den>
                    </m:f>
                  </m:oMath>
                </a14:m>
                <a:endParaRPr lang="en-US" dirty="0"/>
              </a:p>
              <a:p>
                <a:r>
                  <a:rPr lang="en-US" dirty="0"/>
                  <a:t>The sample average has the same expected value as the individual observations but with a variance that is a fraction of the variances of the individual observations. But what is the shape of the distribution? The response to this question is given by the </a:t>
                </a:r>
                <a:r>
                  <a:rPr lang="en-US" b="1" dirty="0"/>
                  <a:t>Central Limit Theorem</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DC688DCF-BAEA-46BC-8790-4CDBB39BE9A2}"/>
                  </a:ext>
                </a:extLst>
              </p:cNvPr>
              <p:cNvSpPr>
                <a:spLocks noGrp="1" noRot="1" noChangeAspect="1" noMove="1" noResize="1" noEditPoints="1" noAdjustHandles="1" noChangeArrowheads="1" noChangeShapeType="1" noTextEdit="1"/>
              </p:cNvSpPr>
              <p:nvPr>
                <p:ph idx="1"/>
              </p:nvPr>
            </p:nvSpPr>
            <p:spPr>
              <a:xfrm>
                <a:off x="1484310" y="632861"/>
                <a:ext cx="10018713" cy="5158339"/>
              </a:xfrm>
              <a:blipFill>
                <a:blip r:embed="rId2"/>
                <a:stretch>
                  <a:fillRect l="-1521" t="-3191"/>
                </a:stretch>
              </a:blipFill>
            </p:spPr>
            <p:txBody>
              <a:bodyPr/>
              <a:lstStyle/>
              <a:p>
                <a:r>
                  <a:rPr lang="en-US">
                    <a:noFill/>
                  </a:rPr>
                  <a:t> </a:t>
                </a:r>
              </a:p>
            </p:txBody>
          </p:sp>
        </mc:Fallback>
      </mc:AlternateContent>
    </p:spTree>
    <p:extLst>
      <p:ext uri="{BB962C8B-B14F-4D97-AF65-F5344CB8AC3E}">
        <p14:creationId xmlns:p14="http://schemas.microsoft.com/office/powerpoint/2010/main" val="115284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2B5C-D8B6-4F1E-8B85-6134582EF273}"/>
              </a:ext>
            </a:extLst>
          </p:cNvPr>
          <p:cNvSpPr>
            <a:spLocks noGrp="1"/>
          </p:cNvSpPr>
          <p:nvPr>
            <p:ph type="title"/>
          </p:nvPr>
        </p:nvSpPr>
        <p:spPr>
          <a:xfrm>
            <a:off x="1484311" y="201479"/>
            <a:ext cx="10018713" cy="619932"/>
          </a:xfrm>
        </p:spPr>
        <p:txBody>
          <a:bodyPr>
            <a:normAutofit fontScale="90000"/>
          </a:bodyPr>
          <a:lstStyle/>
          <a:p>
            <a:r>
              <a:rPr lang="en-US" dirty="0"/>
              <a:t>Plan</a:t>
            </a:r>
          </a:p>
        </p:txBody>
      </p:sp>
      <p:sp>
        <p:nvSpPr>
          <p:cNvPr id="3" name="Content Placeholder 2">
            <a:extLst>
              <a:ext uri="{FF2B5EF4-FFF2-40B4-BE49-F238E27FC236}">
                <a16:creationId xmlns:a16="http://schemas.microsoft.com/office/drawing/2014/main" id="{2AD77923-430B-4246-96AB-E6594BF55865}"/>
              </a:ext>
            </a:extLst>
          </p:cNvPr>
          <p:cNvSpPr>
            <a:spLocks noGrp="1"/>
          </p:cNvSpPr>
          <p:nvPr>
            <p:ph idx="1"/>
          </p:nvPr>
        </p:nvSpPr>
        <p:spPr>
          <a:xfrm>
            <a:off x="1484311" y="976184"/>
            <a:ext cx="10018713" cy="5680337"/>
          </a:xfrm>
        </p:spPr>
        <p:txBody>
          <a:bodyPr>
            <a:normAutofit/>
          </a:bodyPr>
          <a:lstStyle/>
          <a:p>
            <a:pPr marL="0" indent="0">
              <a:buNone/>
            </a:pPr>
            <a:r>
              <a:rPr lang="en-US" dirty="0"/>
              <a:t>     </a:t>
            </a:r>
            <a:endParaRPr lang="en-US" b="1" dirty="0"/>
          </a:p>
          <a:p>
            <a:r>
              <a:rPr lang="en-US" dirty="0"/>
              <a:t>Review of Probability and Statistics </a:t>
            </a:r>
          </a:p>
          <a:p>
            <a:pPr marL="0" indent="0">
              <a:buNone/>
            </a:pPr>
            <a:r>
              <a:rPr lang="en-US" dirty="0"/>
              <a:t>	Classical Models: </a:t>
            </a:r>
            <a:r>
              <a:rPr lang="en-US" sz="1800" dirty="0"/>
              <a:t>The Binomial, Poisson, Exponential Distribution, and  Uniform Distributions</a:t>
            </a:r>
          </a:p>
          <a:p>
            <a:pPr marL="457200" lvl="1" indent="0">
              <a:buNone/>
            </a:pPr>
            <a:r>
              <a:rPr lang="en-US" dirty="0"/>
              <a:t>The Basic Rules of Probability</a:t>
            </a:r>
          </a:p>
          <a:p>
            <a:pPr marL="0" indent="0">
              <a:buNone/>
            </a:pPr>
            <a:r>
              <a:rPr lang="en-US" dirty="0"/>
              <a:t>	Random Variables</a:t>
            </a:r>
          </a:p>
          <a:p>
            <a:pPr marL="0" indent="0">
              <a:buNone/>
            </a:pPr>
            <a:r>
              <a:rPr lang="en-US" dirty="0"/>
              <a:t>	Independence &amp; Conditional Probability</a:t>
            </a:r>
          </a:p>
          <a:p>
            <a:pPr marL="0" indent="0">
              <a:buNone/>
            </a:pPr>
            <a:r>
              <a:rPr lang="en-US" dirty="0"/>
              <a:t>	Sampling Distributions and the Central Limit Theorem</a:t>
            </a:r>
          </a:p>
          <a:p>
            <a:pPr>
              <a:buFont typeface="Arial" panose="020B0604020202020204" pitchFamily="34" charset="0"/>
              <a:buChar char="•"/>
            </a:pPr>
            <a:r>
              <a:rPr lang="en-US" dirty="0"/>
              <a:t> Statistical Inference</a:t>
            </a:r>
          </a:p>
          <a:p>
            <a:pPr marL="0" indent="0">
              <a:buNone/>
            </a:pPr>
            <a:r>
              <a:rPr lang="en-US" dirty="0"/>
              <a:t>	Tests of significance </a:t>
            </a:r>
          </a:p>
          <a:p>
            <a:pPr marL="0" indent="0">
              <a:buNone/>
            </a:pPr>
            <a:r>
              <a:rPr lang="en-US" dirty="0"/>
              <a:t>	Confidence Intervals</a:t>
            </a:r>
          </a:p>
          <a:p>
            <a:pPr marL="0" indent="0">
              <a:buNone/>
            </a:pPr>
            <a:endParaRPr lang="en-US" b="1" dirty="0"/>
          </a:p>
          <a:p>
            <a:pPr marL="0" indent="0">
              <a:buNone/>
            </a:pPr>
            <a:endParaRPr lang="en-US" dirty="0">
              <a:latin typeface="Corbel" panose="020B0503020204020204" pitchFamily="34" charset="0"/>
            </a:endParaRPr>
          </a:p>
        </p:txBody>
      </p:sp>
    </p:spTree>
    <p:extLst>
      <p:ext uri="{BB962C8B-B14F-4D97-AF65-F5344CB8AC3E}">
        <p14:creationId xmlns:p14="http://schemas.microsoft.com/office/powerpoint/2010/main" val="10312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8AB2-E439-4FE6-8F99-0380FA217FD6}"/>
              </a:ext>
            </a:extLst>
          </p:cNvPr>
          <p:cNvSpPr>
            <a:spLocks noGrp="1"/>
          </p:cNvSpPr>
          <p:nvPr>
            <p:ph type="title"/>
          </p:nvPr>
        </p:nvSpPr>
        <p:spPr>
          <a:xfrm>
            <a:off x="1484310" y="125362"/>
            <a:ext cx="10018713" cy="533400"/>
          </a:xfrm>
        </p:spPr>
        <p:txBody>
          <a:bodyPr>
            <a:normAutofit/>
          </a:bodyPr>
          <a:lstStyle/>
          <a:p>
            <a:r>
              <a:rPr lang="en-US" sz="2800" dirty="0"/>
              <a:t>The Normal Distribution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BD58C-E054-481A-AE37-F8692DCABD6A}"/>
                  </a:ext>
                </a:extLst>
              </p:cNvPr>
              <p:cNvSpPr>
                <a:spLocks noGrp="1"/>
              </p:cNvSpPr>
              <p:nvPr>
                <p:ph idx="1"/>
              </p:nvPr>
            </p:nvSpPr>
            <p:spPr>
              <a:xfrm>
                <a:off x="1484310" y="985683"/>
                <a:ext cx="10018713" cy="4726859"/>
              </a:xfrm>
            </p:spPr>
            <p:txBody>
              <a:bodyPr>
                <a:normAutofit lnSpcReduction="10000"/>
              </a:bodyPr>
              <a:lstStyle/>
              <a:p>
                <a:r>
                  <a:rPr lang="en-US" dirty="0"/>
                  <a:t>The </a:t>
                </a:r>
                <a:r>
                  <a:rPr lang="en-US" b="1" dirty="0"/>
                  <a:t>Central Limit Theorem </a:t>
                </a:r>
                <a:r>
                  <a:rPr lang="en-US" dirty="0"/>
                  <a:t>(</a:t>
                </a:r>
                <a:r>
                  <a:rPr lang="en-US" b="1" dirty="0" err="1"/>
                  <a:t>clt</a:t>
                </a:r>
                <a:r>
                  <a:rPr lang="en-US" dirty="0"/>
                  <a:t>) is the most important (most famous and, by far, most useful) result in the Theory of Probability. It states that, under very general conditions, the sum of independent variables will be approximately normally distributed. </a:t>
                </a:r>
              </a:p>
              <a:p>
                <a:endParaRPr lang="en-US" dirty="0"/>
              </a:p>
              <a:p>
                <a:r>
                  <a:rPr lang="en-US" dirty="0"/>
                  <a:t>Before we state the theorem, let us introduce the normal distribution. A random variable with pdf </a:t>
                </a:r>
              </a:p>
              <a:p>
                <a:pPr marL="0" indent="0" algn="ctr">
                  <a:buNone/>
                </a:pP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2</m:t>
                            </m:r>
                            <m:r>
                              <a:rPr lang="en-US" i="1" smtClean="0">
                                <a:latin typeface="Cambria Math" panose="02040503050406030204" pitchFamily="18" charset="0"/>
                              </a:rPr>
                              <m:t>𝜋</m:t>
                            </m:r>
                          </m:e>
                        </m:rad>
                        <m:r>
                          <a:rPr lang="en-US" i="1" smtClean="0">
                            <a:latin typeface="Cambria Math" panose="02040503050406030204" pitchFamily="18" charset="0"/>
                          </a:rPr>
                          <m:t>𝜎</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𝜇</m:t>
                                    </m:r>
                                  </m:num>
                                  <m:den>
                                    <m:r>
                                      <a:rPr lang="en-US" i="1" smtClean="0">
                                        <a:latin typeface="Cambria Math" panose="02040503050406030204" pitchFamily="18" charset="0"/>
                                      </a:rPr>
                                      <m:t>𝜎</m:t>
                                    </m:r>
                                  </m:den>
                                </m:f>
                              </m:e>
                            </m:d>
                          </m:e>
                          <m:sup>
                            <m:r>
                              <a:rPr lang="en-US" i="1" smtClean="0">
                                <a:latin typeface="Cambria Math" panose="02040503050406030204" pitchFamily="18" charset="0"/>
                              </a:rPr>
                              <m:t>2</m:t>
                            </m:r>
                          </m:sup>
                        </m:sSup>
                      </m:sup>
                    </m:sSup>
                  </m:oMath>
                </a14:m>
                <a:r>
                  <a:rPr lang="en-US" dirty="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 </a:t>
                </a:r>
              </a:p>
              <a:p>
                <a:pPr marL="0" indent="0">
                  <a:buNone/>
                </a:pPr>
                <a:r>
                  <a:rPr lang="en-US" dirty="0"/>
                  <a:t>where </a:t>
                </a:r>
                <a14:m>
                  <m:oMath xmlns:m="http://schemas.openxmlformats.org/officeDocument/2006/math">
                    <m:r>
                      <a:rPr lang="en-US" i="1" smtClean="0">
                        <a:latin typeface="Cambria Math" panose="02040503050406030204" pitchFamily="18" charset="0"/>
                      </a:rPr>
                      <m:t>𝜇</m:t>
                    </m:r>
                  </m:oMath>
                </a14:m>
                <a:r>
                  <a:rPr lang="en-US" dirty="0"/>
                  <a:t> and </a:t>
                </a:r>
                <a14:m>
                  <m:oMath xmlns:m="http://schemas.openxmlformats.org/officeDocument/2006/math">
                    <m:r>
                      <a:rPr lang="en-US" i="1" smtClean="0">
                        <a:latin typeface="Cambria Math" panose="02040503050406030204" pitchFamily="18" charset="0"/>
                      </a:rPr>
                      <m:t>𝜎</m:t>
                    </m:r>
                    <m:r>
                      <a:rPr lang="en-US" b="0" i="1" smtClean="0">
                        <a:latin typeface="Cambria Math" panose="02040503050406030204" pitchFamily="18" charset="0"/>
                      </a:rPr>
                      <m:t>&gt;0</m:t>
                    </m:r>
                  </m:oMath>
                </a14:m>
                <a:r>
                  <a:rPr lang="en-US" dirty="0"/>
                  <a:t> are real numbers, is referred as Normally distributed random variable.</a:t>
                </a:r>
              </a:p>
            </p:txBody>
          </p:sp>
        </mc:Choice>
        <mc:Fallback xmlns="">
          <p:sp>
            <p:nvSpPr>
              <p:cNvPr id="3" name="Content Placeholder 2">
                <a:extLst>
                  <a:ext uri="{FF2B5EF4-FFF2-40B4-BE49-F238E27FC236}">
                    <a16:creationId xmlns:a16="http://schemas.microsoft.com/office/drawing/2014/main" id="{AD8BD58C-E054-481A-AE37-F8692DCABD6A}"/>
                  </a:ext>
                </a:extLst>
              </p:cNvPr>
              <p:cNvSpPr>
                <a:spLocks noGrp="1" noRot="1" noChangeAspect="1" noMove="1" noResize="1" noEditPoints="1" noAdjustHandles="1" noChangeArrowheads="1" noChangeShapeType="1" noTextEdit="1"/>
              </p:cNvSpPr>
              <p:nvPr>
                <p:ph idx="1"/>
              </p:nvPr>
            </p:nvSpPr>
            <p:spPr>
              <a:xfrm>
                <a:off x="1484310" y="985683"/>
                <a:ext cx="10018713" cy="4726859"/>
              </a:xfrm>
              <a:blipFill>
                <a:blip r:embed="rId2"/>
                <a:stretch>
                  <a:fillRect l="-1521" t="-645"/>
                </a:stretch>
              </a:blipFill>
            </p:spPr>
            <p:txBody>
              <a:bodyPr/>
              <a:lstStyle/>
              <a:p>
                <a:r>
                  <a:rPr lang="en-US">
                    <a:noFill/>
                  </a:rPr>
                  <a:t> </a:t>
                </a:r>
              </a:p>
            </p:txBody>
          </p:sp>
        </mc:Fallback>
      </mc:AlternateContent>
    </p:spTree>
    <p:extLst>
      <p:ext uri="{BB962C8B-B14F-4D97-AF65-F5344CB8AC3E}">
        <p14:creationId xmlns:p14="http://schemas.microsoft.com/office/powerpoint/2010/main" val="140847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5FC0-7A0E-4100-9A53-7D0AC5B8A3D2}"/>
              </a:ext>
            </a:extLst>
          </p:cNvPr>
          <p:cNvSpPr>
            <a:spLocks noGrp="1"/>
          </p:cNvSpPr>
          <p:nvPr>
            <p:ph type="title"/>
          </p:nvPr>
        </p:nvSpPr>
        <p:spPr>
          <a:xfrm>
            <a:off x="1339931" y="121519"/>
            <a:ext cx="10018713" cy="652112"/>
          </a:xfrm>
        </p:spPr>
        <p:txBody>
          <a:bodyPr>
            <a:normAutofit/>
          </a:bodyPr>
          <a:lstStyle/>
          <a:p>
            <a:r>
              <a:rPr lang="en-US" sz="2800" dirty="0"/>
              <a:t>Important Facts about the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B402F4-E4AA-4B1B-8B7C-7BBF60E5261D}"/>
                  </a:ext>
                </a:extLst>
              </p:cNvPr>
              <p:cNvSpPr>
                <a:spLocks noGrp="1"/>
              </p:cNvSpPr>
              <p:nvPr>
                <p:ph idx="1"/>
              </p:nvPr>
            </p:nvSpPr>
            <p:spPr>
              <a:xfrm>
                <a:off x="1262929" y="453189"/>
                <a:ext cx="9863875" cy="4272815"/>
              </a:xfrm>
            </p:spPr>
            <p:txBody>
              <a:bodyPr/>
              <a:lstStyle/>
              <a:p>
                <a:r>
                  <a:rPr lang="en-US" dirty="0"/>
                  <a:t>a.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oMath>
                </a14:m>
                <a:r>
                  <a:rPr lang="en-US" dirty="0"/>
                  <a:t> is defined for all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𝑅</m:t>
                    </m:r>
                  </m:oMath>
                </a14:m>
                <a:r>
                  <a:rPr lang="en-US" dirty="0"/>
                  <a:t>.</a:t>
                </a:r>
              </a:p>
              <a:p>
                <a:r>
                  <a:rPr lang="en-US" dirty="0"/>
                  <a:t>b. The values of the pdf are a function of two parameters </a:t>
                </a:r>
                <a14:m>
                  <m:oMath xmlns:m="http://schemas.openxmlformats.org/officeDocument/2006/math">
                    <m:r>
                      <a:rPr lang="en-US" i="1" smtClean="0">
                        <a:latin typeface="Cambria Math" panose="02040503050406030204" pitchFamily="18" charset="0"/>
                      </a:rPr>
                      <m:t>𝜇</m:t>
                    </m:r>
                  </m:oMath>
                </a14:m>
                <a:r>
                  <a:rPr lang="en-US" dirty="0"/>
                  <a:t> and </a:t>
                </a:r>
                <a14:m>
                  <m:oMath xmlns:m="http://schemas.openxmlformats.org/officeDocument/2006/math">
                    <m:r>
                      <a:rPr lang="en-US" i="1" smtClean="0">
                        <a:latin typeface="Cambria Math" panose="02040503050406030204" pitchFamily="18" charset="0"/>
                      </a:rPr>
                      <m:t>𝜎</m:t>
                    </m:r>
                    <m:r>
                      <a:rPr lang="en-US" b="0" i="1" smtClean="0">
                        <a:latin typeface="Cambria Math" panose="02040503050406030204" pitchFamily="18" charset="0"/>
                      </a:rPr>
                      <m:t>,</m:t>
                    </m:r>
                  </m:oMath>
                </a14:m>
                <a:r>
                  <a:rPr lang="en-US" dirty="0"/>
                  <a:t> the mean (expected value) and standard deviation of the variable respectively;  </a:t>
                </a:r>
              </a:p>
              <a:p>
                <a:r>
                  <a:rPr lang="en-US" dirty="0"/>
                  <a:t>c. The maximum of the density function occurs at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 = </m:t>
                    </m:r>
                    <m:r>
                      <a:rPr lang="en-US" i="1" smtClean="0">
                        <a:latin typeface="Cambria Math" panose="02040503050406030204" pitchFamily="18" charset="0"/>
                      </a:rPr>
                      <m:t>𝜇</m:t>
                    </m:r>
                    <m:r>
                      <a:rPr lang="en-US" b="0" i="0" smtClean="0">
                        <a:latin typeface="Cambria Math" panose="02040503050406030204" pitchFamily="18" charset="0"/>
                      </a:rPr>
                      <m:t>;</m:t>
                    </m:r>
                  </m:oMath>
                </a14:m>
                <a:r>
                  <a:rPr lang="en-US" dirty="0"/>
                  <a:t> and </a:t>
                </a:r>
              </a:p>
              <a:p>
                <a:r>
                  <a:rPr lang="en-US" dirty="0"/>
                  <a:t>d.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oMath>
                </a14:m>
                <a:r>
                  <a:rPr lang="en-US" i="1" dirty="0"/>
                  <a:t> </a:t>
                </a:r>
                <a:r>
                  <a:rPr lang="en-US" dirty="0"/>
                  <a:t>declines</a:t>
                </a:r>
                <a:r>
                  <a:rPr lang="en-US" i="1" dirty="0"/>
                  <a:t> </a:t>
                </a:r>
                <a:r>
                  <a:rPr lang="en-US" dirty="0"/>
                  <a:t>rapidly as x moves away from </a:t>
                </a:r>
                <a14:m>
                  <m:oMath xmlns:m="http://schemas.openxmlformats.org/officeDocument/2006/math">
                    <m:r>
                      <a:rPr lang="en-US" i="1" smtClean="0">
                        <a:latin typeface="Cambria Math" panose="02040503050406030204" pitchFamily="18" charset="0"/>
                      </a:rPr>
                      <m:t>𝜇</m:t>
                    </m:r>
                  </m:oMath>
                </a14:m>
                <a:r>
                  <a:rPr lang="en-US" dirty="0"/>
                  <a:t>. It is close to zero when</a:t>
                </a:r>
                <a14:m>
                  <m:oMath xmlns:m="http://schemas.openxmlformats.org/officeDocument/2006/math">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𝜇</m:t>
                        </m:r>
                      </m:e>
                    </m:d>
                    <m:r>
                      <a:rPr lang="en-US" i="1" smtClean="0">
                        <a:latin typeface="Cambria Math" panose="02040503050406030204" pitchFamily="18" charset="0"/>
                      </a:rPr>
                      <m:t>&gt;3</m:t>
                    </m:r>
                    <m:r>
                      <a:rPr lang="en-US" i="1" smtClean="0">
                        <a:latin typeface="Cambria Math" panose="02040503050406030204" pitchFamily="18" charset="0"/>
                      </a:rPr>
                      <m:t>𝜎</m:t>
                    </m:r>
                  </m:oMath>
                </a14:m>
                <a:r>
                  <a:rPr lang="en-US" dirty="0"/>
                  <a:t>. </a:t>
                </a:r>
              </a:p>
            </p:txBody>
          </p:sp>
        </mc:Choice>
        <mc:Fallback xmlns="">
          <p:sp>
            <p:nvSpPr>
              <p:cNvPr id="3" name="Content Placeholder 2">
                <a:extLst>
                  <a:ext uri="{FF2B5EF4-FFF2-40B4-BE49-F238E27FC236}">
                    <a16:creationId xmlns:a16="http://schemas.microsoft.com/office/drawing/2014/main" id="{F3B402F4-E4AA-4B1B-8B7C-7BBF60E5261D}"/>
                  </a:ext>
                </a:extLst>
              </p:cNvPr>
              <p:cNvSpPr>
                <a:spLocks noGrp="1" noRot="1" noChangeAspect="1" noMove="1" noResize="1" noEditPoints="1" noAdjustHandles="1" noChangeArrowheads="1" noChangeShapeType="1" noTextEdit="1"/>
              </p:cNvSpPr>
              <p:nvPr>
                <p:ph idx="1"/>
              </p:nvPr>
            </p:nvSpPr>
            <p:spPr>
              <a:xfrm>
                <a:off x="1262929" y="453189"/>
                <a:ext cx="9863875" cy="4272815"/>
              </a:xfrm>
              <a:blipFill>
                <a:blip r:embed="rId2"/>
                <a:stretch>
                  <a:fillRect l="-1545" r="-129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BA7B18-0295-4139-B624-665F6B387626}"/>
              </a:ext>
            </a:extLst>
          </p:cNvPr>
          <p:cNvPicPr>
            <a:picLocks noChangeAspect="1"/>
          </p:cNvPicPr>
          <p:nvPr/>
        </p:nvPicPr>
        <p:blipFill>
          <a:blip r:embed="rId3"/>
          <a:stretch>
            <a:fillRect/>
          </a:stretch>
        </p:blipFill>
        <p:spPr>
          <a:xfrm>
            <a:off x="3290418" y="4296530"/>
            <a:ext cx="4398380" cy="2012830"/>
          </a:xfrm>
          <a:prstGeom prst="rect">
            <a:avLst/>
          </a:prstGeom>
        </p:spPr>
      </p:pic>
    </p:spTree>
    <p:extLst>
      <p:ext uri="{BB962C8B-B14F-4D97-AF65-F5344CB8AC3E}">
        <p14:creationId xmlns:p14="http://schemas.microsoft.com/office/powerpoint/2010/main" val="3554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6514E-A274-4914-8754-28E2DDC3A3AD}"/>
              </a:ext>
            </a:extLst>
          </p:cNvPr>
          <p:cNvSpPr>
            <a:spLocks noGrp="1"/>
          </p:cNvSpPr>
          <p:nvPr>
            <p:ph type="title"/>
          </p:nvPr>
        </p:nvSpPr>
        <p:spPr>
          <a:xfrm>
            <a:off x="1388058" y="79408"/>
            <a:ext cx="10018713" cy="613611"/>
          </a:xfrm>
        </p:spPr>
        <p:txBody>
          <a:bodyPr>
            <a:normAutofit/>
          </a:bodyPr>
          <a:lstStyle/>
          <a:p>
            <a:r>
              <a:rPr lang="en-US" sz="2800" dirty="0"/>
              <a:t>The Standard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623071-9C0E-4557-B32C-E815B7B35191}"/>
                  </a:ext>
                </a:extLst>
              </p:cNvPr>
              <p:cNvSpPr>
                <a:spLocks noGrp="1"/>
              </p:cNvSpPr>
              <p:nvPr>
                <p:ph idx="1"/>
              </p:nvPr>
            </p:nvSpPr>
            <p:spPr>
              <a:xfrm>
                <a:off x="1388057" y="1540843"/>
                <a:ext cx="10018713" cy="3124201"/>
              </a:xfrm>
            </p:spPr>
            <p:txBody>
              <a:bodyPr>
                <a:normAutofit fontScale="92500" lnSpcReduction="20000"/>
              </a:bodyPr>
              <a:lstStyle/>
              <a:p>
                <a:r>
                  <a:rPr lang="en-US" dirty="0"/>
                  <a:t>The normal distribution when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0</m:t>
                    </m:r>
                  </m:oMath>
                </a14:m>
                <a:r>
                  <a:rPr lang="en-US" dirty="0"/>
                  <a:t> and </a:t>
                </a:r>
                <a14:m>
                  <m:oMath xmlns:m="http://schemas.openxmlformats.org/officeDocument/2006/math">
                    <m:r>
                      <a:rPr lang="en-US" i="1" smtClean="0">
                        <a:latin typeface="Cambria Math" panose="02040503050406030204" pitchFamily="18" charset="0"/>
                      </a:rPr>
                      <m:t>𝜎</m:t>
                    </m:r>
                    <m:r>
                      <a:rPr lang="en-US" i="1" smtClean="0">
                        <a:latin typeface="Cambria Math" panose="02040503050406030204" pitchFamily="18" charset="0"/>
                      </a:rPr>
                      <m:t>= 1</m:t>
                    </m:r>
                  </m:oMath>
                </a14:m>
                <a:r>
                  <a:rPr lang="en-US" dirty="0"/>
                  <a:t> is referred as the </a:t>
                </a:r>
                <a:r>
                  <a:rPr lang="en-US" b="1" dirty="0"/>
                  <a:t>standard</a:t>
                </a:r>
                <a:r>
                  <a:rPr lang="en-US" dirty="0"/>
                  <a:t> </a:t>
                </a:r>
                <a:r>
                  <a:rPr lang="en-US" b="1" dirty="0"/>
                  <a:t>normal distribution</a:t>
                </a:r>
                <a:r>
                  <a:rPr lang="en-US" dirty="0"/>
                  <a:t>. Probabilities in any normal distribution are calculated by converting it to a standard normal first, and then, by reference to  a table of Normal Curve probabilities.</a:t>
                </a:r>
              </a:p>
              <a:p>
                <a:r>
                  <a:rPr lang="en-US" dirty="0"/>
                  <a:t>The conversion to a Standard Normal Distribution is straightforward. If X is a normal random variable with mean </a:t>
                </a:r>
                <a14:m>
                  <m:oMath xmlns:m="http://schemas.openxmlformats.org/officeDocument/2006/math">
                    <m:r>
                      <a:rPr lang="en-US" i="1" smtClean="0">
                        <a:latin typeface="Cambria Math" panose="02040503050406030204" pitchFamily="18" charset="0"/>
                      </a:rPr>
                      <m:t>𝜇</m:t>
                    </m:r>
                  </m:oMath>
                </a14:m>
                <a:r>
                  <a:rPr lang="en-US" dirty="0"/>
                  <a:t> and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oMath>
                </a14:m>
                <a:r>
                  <a:rPr lang="en-US" dirty="0"/>
                  <a:t> then</a:t>
                </a:r>
              </a:p>
              <a:p>
                <a:pPr marL="0" indent="0" algn="ctr">
                  <a:buNone/>
                </a:pP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𝑋</m:t>
                        </m:r>
                        <m:r>
                          <a:rPr lang="en-US" i="1" smtClean="0">
                            <a:latin typeface="Cambria Math" panose="02040503050406030204" pitchFamily="18" charset="0"/>
                          </a:rPr>
                          <m:t>−</m:t>
                        </m:r>
                        <m:r>
                          <a:rPr lang="en-US" i="1" smtClean="0">
                            <a:latin typeface="Cambria Math" panose="02040503050406030204" pitchFamily="18" charset="0"/>
                          </a:rPr>
                          <m:t>𝜇</m:t>
                        </m:r>
                      </m:num>
                      <m:den>
                        <m:r>
                          <a:rPr lang="en-US" i="1" smtClean="0">
                            <a:latin typeface="Cambria Math" panose="02040503050406030204" pitchFamily="18" charset="0"/>
                          </a:rPr>
                          <m:t>𝜎</m:t>
                        </m:r>
                      </m:den>
                    </m:f>
                  </m:oMath>
                </a14:m>
                <a:r>
                  <a:rPr lang="en-US" dirty="0"/>
                  <a:t>  </a:t>
                </a:r>
              </a:p>
              <a:p>
                <a:pPr marL="0" indent="0">
                  <a:buNone/>
                </a:pPr>
                <a:r>
                  <a:rPr lang="en-US" dirty="0"/>
                  <a:t>      has a standard normal distribution. The value Z measures the number of standard deviations between x and </a:t>
                </a:r>
                <a14:m>
                  <m:oMath xmlns:m="http://schemas.openxmlformats.org/officeDocument/2006/math">
                    <m:r>
                      <a:rPr lang="en-US" i="1" smtClean="0">
                        <a:latin typeface="Cambria Math" panose="02040503050406030204" pitchFamily="18" charset="0"/>
                      </a:rPr>
                      <m:t>𝜇</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F623071-9C0E-4557-B32C-E815B7B35191}"/>
                  </a:ext>
                </a:extLst>
              </p:cNvPr>
              <p:cNvSpPr>
                <a:spLocks noGrp="1" noRot="1" noChangeAspect="1" noMove="1" noResize="1" noEditPoints="1" noAdjustHandles="1" noChangeArrowheads="1" noChangeShapeType="1" noTextEdit="1"/>
              </p:cNvSpPr>
              <p:nvPr>
                <p:ph idx="1"/>
              </p:nvPr>
            </p:nvSpPr>
            <p:spPr>
              <a:xfrm>
                <a:off x="1388057" y="1540843"/>
                <a:ext cx="10018713" cy="3124201"/>
              </a:xfrm>
              <a:blipFill>
                <a:blip r:embed="rId2"/>
                <a:stretch>
                  <a:fillRect l="-1400" t="-6836" r="-1096" b="-3516"/>
                </a:stretch>
              </a:blipFill>
            </p:spPr>
            <p:txBody>
              <a:bodyPr/>
              <a:lstStyle/>
              <a:p>
                <a:r>
                  <a:rPr lang="en-US">
                    <a:noFill/>
                  </a:rPr>
                  <a:t> </a:t>
                </a:r>
              </a:p>
            </p:txBody>
          </p:sp>
        </mc:Fallback>
      </mc:AlternateContent>
    </p:spTree>
    <p:extLst>
      <p:ext uri="{BB962C8B-B14F-4D97-AF65-F5344CB8AC3E}">
        <p14:creationId xmlns:p14="http://schemas.microsoft.com/office/powerpoint/2010/main" val="16316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61B5-557B-41F6-AC5D-DD498FDD4F8A}"/>
              </a:ext>
            </a:extLst>
          </p:cNvPr>
          <p:cNvSpPr>
            <a:spLocks noGrp="1"/>
          </p:cNvSpPr>
          <p:nvPr>
            <p:ph type="title"/>
          </p:nvPr>
        </p:nvSpPr>
        <p:spPr>
          <a:xfrm>
            <a:off x="1301431" y="0"/>
            <a:ext cx="10018713" cy="623236"/>
          </a:xfrm>
        </p:spPr>
        <p:txBody>
          <a:bodyPr>
            <a:normAutofit/>
          </a:bodyPr>
          <a:lstStyle/>
          <a:p>
            <a:r>
              <a:rPr lang="en-US" sz="2800" dirty="0"/>
              <a:t>The Central Limit Theorem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BD9617-46B6-4241-99A6-E33EF2486CFA}"/>
                  </a:ext>
                </a:extLst>
              </p:cNvPr>
              <p:cNvSpPr>
                <a:spLocks noGrp="1"/>
              </p:cNvSpPr>
              <p:nvPr>
                <p:ph idx="1"/>
              </p:nvPr>
            </p:nvSpPr>
            <p:spPr>
              <a:xfrm>
                <a:off x="1301430" y="1454216"/>
                <a:ext cx="10018713" cy="3124201"/>
              </a:xfrm>
            </p:spPr>
            <p:txBody>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𝑋</m:t>
                        </m:r>
                      </m:e>
                      <m:sub>
                        <m:r>
                          <a:rPr lang="en-US"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a:t> be independent, identically distributed random variables with mean </a:t>
                </a:r>
                <a14:m>
                  <m:oMath xmlns:m="http://schemas.openxmlformats.org/officeDocument/2006/math">
                    <m:r>
                      <a:rPr lang="en-US" i="1" smtClean="0">
                        <a:latin typeface="Cambria Math" panose="02040503050406030204" pitchFamily="18" charset="0"/>
                      </a:rPr>
                      <m:t>𝜇</m:t>
                    </m:r>
                  </m:oMath>
                </a14:m>
                <a:r>
                  <a:rPr lang="en-US" dirty="0"/>
                  <a:t> and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Then the  distribution of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oMath>
                </a14:m>
                <a:r>
                  <a:rPr lang="en-US" dirty="0"/>
                  <a:t> will be approximately normal with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sub>
                    </m:sSub>
                    <m:r>
                      <a:rPr lang="en-US" i="1" smtClean="0">
                        <a:latin typeface="Cambria Math" panose="02040503050406030204" pitchFamily="18" charset="0"/>
                      </a:rPr>
                      <m:t>=</m:t>
                    </m:r>
                    <m:r>
                      <a:rPr lang="en-US" i="1" smtClean="0">
                        <a:latin typeface="Cambria Math" panose="02040503050406030204" pitchFamily="18" charset="0"/>
                      </a:rPr>
                      <m:t>𝜇</m:t>
                    </m:r>
                  </m:oMath>
                </a14:m>
                <a:r>
                  <a:rPr lang="en-US" dirty="0"/>
                  <a:t> and variance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𝜎</m:t>
                        </m:r>
                      </m:e>
                      <m:sub>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sub>
                      <m:sup>
                        <m:r>
                          <a:rPr lang="en-US" i="1" smtClean="0">
                            <a:latin typeface="Cambria Math" panose="02040503050406030204" pitchFamily="18" charset="0"/>
                          </a:rPr>
                          <m:t>2</m:t>
                        </m:r>
                      </m:sup>
                    </m:sSubSup>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num>
                      <m:den>
                        <m:r>
                          <a:rPr lang="en-US" i="1" smtClean="0">
                            <a:latin typeface="Cambria Math" panose="02040503050406030204" pitchFamily="18" charset="0"/>
                          </a:rPr>
                          <m:t>𝑛</m:t>
                        </m:r>
                      </m:den>
                    </m:f>
                  </m:oMath>
                </a14:m>
                <a:r>
                  <a:rPr lang="en-US" dirty="0"/>
                  <a:t>.</a:t>
                </a:r>
              </a:p>
              <a:p>
                <a:r>
                  <a:rPr lang="en-US" dirty="0"/>
                  <a:t>An alternative formulation states that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𝑆</m:t>
                        </m:r>
                      </m:e>
                      <m:sub>
                        <m:r>
                          <a:rPr lang="pt-BR" i="1" smtClean="0">
                            <a:latin typeface="Cambria Math" panose="02040503050406030204" pitchFamily="18" charset="0"/>
                          </a:rPr>
                          <m:t>𝑛</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1</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𝑋</m:t>
                        </m:r>
                      </m:e>
                      <m:sub>
                        <m:r>
                          <a:rPr lang="pt-BR" i="1" smtClean="0">
                            <a:latin typeface="Cambria Math" panose="02040503050406030204" pitchFamily="18" charset="0"/>
                          </a:rPr>
                          <m:t>𝑛</m:t>
                        </m:r>
                      </m:sub>
                    </m:sSub>
                  </m:oMath>
                </a14:m>
                <a:r>
                  <a:rPr lang="en-US" dirty="0"/>
                  <a:t> will have a normal distribution with </a:t>
                </a:r>
                <a14:m>
                  <m:oMath xmlns:m="http://schemas.openxmlformats.org/officeDocument/2006/math">
                    <m:r>
                      <a:rPr lang="pl-PL" i="1" smtClean="0">
                        <a:latin typeface="Cambria Math" panose="02040503050406030204" pitchFamily="18" charset="0"/>
                      </a:rPr>
                      <m:t>𝜇</m:t>
                    </m:r>
                    <m:d>
                      <m:dPr>
                        <m:begChr m:val="["/>
                        <m:endChr m:val="]"/>
                        <m:ctrlPr>
                          <a:rPr lang="pl-PL" i="1" smtClean="0">
                            <a:latin typeface="Cambria Math" panose="02040503050406030204" pitchFamily="18" charset="0"/>
                          </a:rPr>
                        </m:ctrlPr>
                      </m:dPr>
                      <m:e>
                        <m:sSub>
                          <m:sSubPr>
                            <m:ctrlPr>
                              <a:rPr lang="pl-PL" i="1" smtClean="0">
                                <a:latin typeface="Cambria Math" panose="02040503050406030204" pitchFamily="18" charset="0"/>
                              </a:rPr>
                            </m:ctrlPr>
                          </m:sSubPr>
                          <m:e>
                            <m:r>
                              <a:rPr lang="pl-PL" i="1" smtClean="0">
                                <a:latin typeface="Cambria Math" panose="02040503050406030204" pitchFamily="18" charset="0"/>
                              </a:rPr>
                              <m:t>𝑆</m:t>
                            </m:r>
                          </m:e>
                          <m:sub>
                            <m:r>
                              <a:rPr lang="pl-PL" i="1" smtClean="0">
                                <a:latin typeface="Cambria Math" panose="02040503050406030204" pitchFamily="18" charset="0"/>
                              </a:rPr>
                              <m:t>𝑛</m:t>
                            </m:r>
                          </m:sub>
                        </m:sSub>
                      </m:e>
                    </m:d>
                    <m:r>
                      <a:rPr lang="pl-PL" i="1" smtClean="0">
                        <a:latin typeface="Cambria Math" panose="02040503050406030204" pitchFamily="18" charset="0"/>
                      </a:rPr>
                      <m:t>=</m:t>
                    </m:r>
                    <m:r>
                      <a:rPr lang="pl-PL" i="1" smtClean="0">
                        <a:latin typeface="Cambria Math" panose="02040503050406030204" pitchFamily="18" charset="0"/>
                      </a:rPr>
                      <m:t>𝑛</m:t>
                    </m:r>
                    <m:r>
                      <a:rPr lang="pl-PL" i="1" smtClean="0">
                        <a:latin typeface="Cambria Math" panose="02040503050406030204" pitchFamily="18" charset="0"/>
                      </a:rPr>
                      <m:t>.</m:t>
                    </m:r>
                    <m:r>
                      <a:rPr lang="pl-PL" i="1" smtClean="0">
                        <a:latin typeface="Cambria Math" panose="02040503050406030204" pitchFamily="18" charset="0"/>
                      </a:rPr>
                      <m:t>𝜇</m:t>
                    </m:r>
                  </m:oMath>
                </a14:m>
                <a:r>
                  <a:rPr lang="en-US" dirty="0"/>
                  <a:t>,  and variance </a:t>
                </a:r>
                <a14:m>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rPr>
                          <m:t>𝜎</m:t>
                        </m:r>
                      </m:e>
                      <m:sub>
                        <m:sSub>
                          <m:sSubPr>
                            <m:ctrlPr>
                              <a:rPr lang="pt-BR" i="1" smtClean="0">
                                <a:latin typeface="Cambria Math" panose="02040503050406030204" pitchFamily="18" charset="0"/>
                              </a:rPr>
                            </m:ctrlPr>
                          </m:sSubPr>
                          <m:e>
                            <m:r>
                              <a:rPr lang="pt-BR" i="1" smtClean="0">
                                <a:latin typeface="Cambria Math" panose="02040503050406030204" pitchFamily="18" charset="0"/>
                              </a:rPr>
                              <m:t>𝑆</m:t>
                            </m:r>
                          </m:e>
                          <m:sub>
                            <m:r>
                              <a:rPr lang="pt-BR" i="1" smtClean="0">
                                <a:latin typeface="Cambria Math" panose="02040503050406030204" pitchFamily="18" charset="0"/>
                              </a:rPr>
                              <m:t>𝑛</m:t>
                            </m:r>
                          </m:sub>
                        </m:sSub>
                      </m:sub>
                      <m:sup>
                        <m:r>
                          <a:rPr lang="pt-BR" i="1" smtClean="0">
                            <a:latin typeface="Cambria Math" panose="02040503050406030204" pitchFamily="18" charset="0"/>
                          </a:rPr>
                          <m:t>2</m:t>
                        </m:r>
                      </m:sup>
                    </m:sSubSup>
                    <m:r>
                      <a:rPr lang="pt-BR" i="1" smtClean="0">
                        <a:latin typeface="Cambria Math" panose="02040503050406030204" pitchFamily="18" charset="0"/>
                      </a:rPr>
                      <m:t>=</m:t>
                    </m:r>
                    <m:r>
                      <a:rPr lang="pt-BR" i="1" smtClean="0">
                        <a:latin typeface="Cambria Math" panose="02040503050406030204" pitchFamily="18" charset="0"/>
                      </a:rPr>
                      <m:t>𝑛</m:t>
                    </m:r>
                    <m:r>
                      <a:rPr lang="en-US" b="0" i="1" smtClean="0">
                        <a:latin typeface="Cambria Math" panose="02040503050406030204" pitchFamily="18" charset="0"/>
                      </a:rPr>
                      <m:t>.</m:t>
                    </m:r>
                    <m:sSup>
                      <m:sSupPr>
                        <m:ctrlPr>
                          <a:rPr lang="pt-BR" i="1" smtClean="0">
                            <a:latin typeface="Cambria Math" panose="02040503050406030204" pitchFamily="18" charset="0"/>
                          </a:rPr>
                        </m:ctrlPr>
                      </m:sSupPr>
                      <m:e>
                        <m:r>
                          <a:rPr lang="pt-BR" i="1" smtClean="0">
                            <a:latin typeface="Cambria Math" panose="02040503050406030204" pitchFamily="18" charset="0"/>
                          </a:rPr>
                          <m:t>𝜎</m:t>
                        </m:r>
                      </m:e>
                      <m:sup>
                        <m:r>
                          <a:rPr lang="pt-BR" i="1" smtClean="0">
                            <a:latin typeface="Cambria Math" panose="02040503050406030204" pitchFamily="18" charset="0"/>
                          </a:rPr>
                          <m:t>2</m:t>
                        </m:r>
                      </m:sup>
                    </m:sSup>
                  </m:oMath>
                </a14:m>
                <a:r>
                  <a:rPr lang="en-US" dirty="0"/>
                  <a:t>  </a:t>
                </a:r>
              </a:p>
              <a:p>
                <a:r>
                  <a:rPr lang="en-US" dirty="0"/>
                  <a:t>The approximation gets better, and very quickly, with 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7BD9617-46B6-4241-99A6-E33EF2486CFA}"/>
                  </a:ext>
                </a:extLst>
              </p:cNvPr>
              <p:cNvSpPr>
                <a:spLocks noGrp="1" noRot="1" noChangeAspect="1" noMove="1" noResize="1" noEditPoints="1" noAdjustHandles="1" noChangeArrowheads="1" noChangeShapeType="1" noTextEdit="1"/>
              </p:cNvSpPr>
              <p:nvPr>
                <p:ph idx="1"/>
              </p:nvPr>
            </p:nvSpPr>
            <p:spPr>
              <a:xfrm>
                <a:off x="1301430" y="1454216"/>
                <a:ext cx="10018713" cy="3124201"/>
              </a:xfrm>
              <a:blipFill>
                <a:blip r:embed="rId2"/>
                <a:stretch>
                  <a:fillRect l="-1521" t="-9961" r="-608"/>
                </a:stretch>
              </a:blipFill>
            </p:spPr>
            <p:txBody>
              <a:bodyPr/>
              <a:lstStyle/>
              <a:p>
                <a:r>
                  <a:rPr lang="en-US">
                    <a:noFill/>
                  </a:rPr>
                  <a:t> </a:t>
                </a:r>
              </a:p>
            </p:txBody>
          </p:sp>
        </mc:Fallback>
      </mc:AlternateContent>
    </p:spTree>
    <p:extLst>
      <p:ext uri="{BB962C8B-B14F-4D97-AF65-F5344CB8AC3E}">
        <p14:creationId xmlns:p14="http://schemas.microsoft.com/office/powerpoint/2010/main" val="20122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E0A0-28CC-4EF6-A26F-0067A0159D6C}"/>
              </a:ext>
            </a:extLst>
          </p:cNvPr>
          <p:cNvSpPr>
            <a:spLocks noGrp="1"/>
          </p:cNvSpPr>
          <p:nvPr>
            <p:ph type="title"/>
          </p:nvPr>
        </p:nvSpPr>
        <p:spPr>
          <a:xfrm>
            <a:off x="1368808" y="0"/>
            <a:ext cx="10018713" cy="652112"/>
          </a:xfrm>
        </p:spPr>
        <p:txBody>
          <a:bodyPr>
            <a:normAutofit fontScale="90000"/>
          </a:bodyPr>
          <a:lstStyle/>
          <a:p>
            <a:r>
              <a:rPr lang="en-US" dirty="0"/>
              <a:t>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89D9EE-0437-4A9E-92D5-4F006B05694C}"/>
                  </a:ext>
                </a:extLst>
              </p:cNvPr>
              <p:cNvSpPr>
                <a:spLocks noGrp="1"/>
              </p:cNvSpPr>
              <p:nvPr>
                <p:ph idx="1"/>
              </p:nvPr>
            </p:nvSpPr>
            <p:spPr>
              <a:xfrm>
                <a:off x="1291804" y="652112"/>
                <a:ext cx="10018713" cy="5950819"/>
              </a:xfrm>
            </p:spPr>
            <p:txBody>
              <a:bodyPr>
                <a:normAutofit/>
              </a:bodyPr>
              <a:lstStyle/>
              <a:p>
                <a:r>
                  <a:rPr lang="en-US" sz="1900" b="1" dirty="0"/>
                  <a:t>Example 1 </a:t>
                </a:r>
                <a:r>
                  <a:rPr lang="en-US" sz="1900" dirty="0"/>
                  <a:t>- What is the probability of observing more than 600 Heads in 1,000 tossings of a fair coin? What is the probability of observing a number between 470 and 530?</a:t>
                </a:r>
              </a:p>
              <a:p>
                <a:r>
                  <a:rPr lang="en-US" sz="1900" b="1" dirty="0"/>
                  <a:t>Solution </a:t>
                </a:r>
                <a:r>
                  <a:rPr lang="en-US" sz="1900" dirty="0"/>
                  <a:t>- Assume that </a:t>
                </a:r>
                <a14:m>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𝑋</m:t>
                        </m:r>
                      </m:e>
                      <m:sub>
                        <m:r>
                          <a:rPr lang="en-US" sz="1900" i="1" smtClean="0">
                            <a:latin typeface="Cambria Math" panose="02040503050406030204" pitchFamily="18" charset="0"/>
                          </a:rPr>
                          <m:t>𝑖</m:t>
                        </m:r>
                      </m:sub>
                    </m:sSub>
                    <m:r>
                      <a:rPr lang="en-US" sz="1900" i="1" smtClean="0">
                        <a:latin typeface="Cambria Math" panose="02040503050406030204" pitchFamily="18" charset="0"/>
                      </a:rPr>
                      <m:t>=1</m:t>
                    </m:r>
                  </m:oMath>
                </a14:m>
                <a:r>
                  <a:rPr lang="en-US" sz="1900" dirty="0"/>
                  <a:t> if Heads comes up in the </a:t>
                </a:r>
                <a14:m>
                  <m:oMath xmlns:m="http://schemas.openxmlformats.org/officeDocument/2006/math">
                    <m:sSup>
                      <m:sSupPr>
                        <m:ctrlPr>
                          <a:rPr lang="en-US" sz="1900" i="1" smtClean="0">
                            <a:latin typeface="Cambria Math" panose="02040503050406030204" pitchFamily="18" charset="0"/>
                          </a:rPr>
                        </m:ctrlPr>
                      </m:sSupPr>
                      <m:e>
                        <m:r>
                          <a:rPr lang="en-US" sz="1900" i="1" smtClean="0">
                            <a:latin typeface="Cambria Math" panose="02040503050406030204" pitchFamily="18" charset="0"/>
                          </a:rPr>
                          <m:t>𝑖</m:t>
                        </m:r>
                      </m:e>
                      <m:sup>
                        <m:r>
                          <a:rPr lang="en-US" sz="1900" i="1" smtClean="0">
                            <a:latin typeface="Cambria Math" panose="02040503050406030204" pitchFamily="18" charset="0"/>
                          </a:rPr>
                          <m:t>𝑡h</m:t>
                        </m:r>
                      </m:sup>
                    </m:sSup>
                  </m:oMath>
                </a14:m>
                <a:r>
                  <a:rPr lang="en-US" sz="1900" dirty="0"/>
                  <a:t> toss. The number of Heads in the experiment will be</a:t>
                </a:r>
              </a:p>
              <a:p>
                <a:pPr marL="0" indent="0" algn="ctr">
                  <a:buNone/>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𝑆</m:t>
                          </m:r>
                        </m:e>
                        <m:sub>
                          <m:r>
                            <a:rPr lang="en-US" sz="1900" i="1" smtClean="0">
                              <a:latin typeface="Cambria Math" panose="02040503050406030204" pitchFamily="18" charset="0"/>
                            </a:rPr>
                            <m:t>1000</m:t>
                          </m:r>
                        </m:sub>
                      </m:sSub>
                      <m:r>
                        <a:rPr lang="en-US" sz="1900" i="1" smtClean="0">
                          <a:latin typeface="Cambria Math" panose="02040503050406030204" pitchFamily="18" charset="0"/>
                        </a:rPr>
                        <m:t>=</m:t>
                      </m:r>
                      <m:nary>
                        <m:naryPr>
                          <m:chr m:val="∑"/>
                          <m:ctrlPr>
                            <a:rPr lang="en-US" sz="1900" i="1" smtClean="0">
                              <a:latin typeface="Cambria Math" panose="02040503050406030204" pitchFamily="18" charset="0"/>
                            </a:rPr>
                          </m:ctrlPr>
                        </m:naryPr>
                        <m:sub>
                          <m:r>
                            <a:rPr lang="en-US" sz="1900" i="1" smtClean="0">
                              <a:latin typeface="Cambria Math" panose="02040503050406030204" pitchFamily="18" charset="0"/>
                            </a:rPr>
                            <m:t>𝑖</m:t>
                          </m:r>
                          <m:r>
                            <a:rPr lang="en-US" sz="1900" i="1" smtClean="0">
                              <a:latin typeface="Cambria Math" panose="02040503050406030204" pitchFamily="18" charset="0"/>
                            </a:rPr>
                            <m:t>=1</m:t>
                          </m:r>
                        </m:sub>
                        <m:sup>
                          <m:r>
                            <a:rPr lang="en-US" sz="1900" i="1" smtClean="0">
                              <a:latin typeface="Cambria Math" panose="02040503050406030204" pitchFamily="18" charset="0"/>
                            </a:rPr>
                            <m:t>1000</m:t>
                          </m:r>
                        </m:sup>
                        <m:e>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𝑋</m:t>
                              </m:r>
                            </m:e>
                            <m:sub>
                              <m:r>
                                <a:rPr lang="en-US" sz="1900" i="1" smtClean="0">
                                  <a:latin typeface="Cambria Math" panose="02040503050406030204" pitchFamily="18" charset="0"/>
                                </a:rPr>
                                <m:t>𝑖</m:t>
                              </m:r>
                            </m:sub>
                          </m:sSub>
                        </m:e>
                      </m:nary>
                    </m:oMath>
                  </m:oMathPara>
                </a14:m>
                <a:endParaRPr lang="en-US" sz="1900" dirty="0"/>
              </a:p>
              <a:p>
                <a:pPr>
                  <a:buFont typeface="Arial" panose="020B0604020202020204" pitchFamily="34" charset="0"/>
                  <a:buChar char="•"/>
                </a:pPr>
                <a:r>
                  <a:rPr lang="en-US" sz="1900" dirty="0"/>
                  <a:t>By the central limit theorem, </a:t>
                </a:r>
                <a14:m>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𝑆</m:t>
                        </m:r>
                      </m:e>
                      <m:sub>
                        <m:r>
                          <a:rPr lang="en-US" sz="1900" i="1" smtClean="0">
                            <a:latin typeface="Cambria Math" panose="02040503050406030204" pitchFamily="18" charset="0"/>
                          </a:rPr>
                          <m:t>1000</m:t>
                        </m:r>
                      </m:sub>
                    </m:sSub>
                  </m:oMath>
                </a14:m>
                <a:r>
                  <a:rPr lang="en-US" sz="1900" dirty="0"/>
                  <a:t> has an approximately normal distribution with </a:t>
                </a:r>
                <a14:m>
                  <m:oMath xmlns:m="http://schemas.openxmlformats.org/officeDocument/2006/math">
                    <m:r>
                      <a:rPr lang="en-US" sz="1900" i="1" smtClean="0">
                        <a:latin typeface="Cambria Math" panose="02040503050406030204" pitchFamily="18" charset="0"/>
                      </a:rPr>
                      <m:t>𝜇</m:t>
                    </m:r>
                    <m:r>
                      <a:rPr lang="en-US" sz="1900" i="1" smtClean="0">
                        <a:latin typeface="Cambria Math" panose="02040503050406030204" pitchFamily="18" charset="0"/>
                      </a:rPr>
                      <m:t>=500</m:t>
                    </m:r>
                  </m:oMath>
                </a14:m>
                <a:r>
                  <a:rPr lang="en-US" sz="1900" dirty="0"/>
                  <a:t> and </a:t>
                </a:r>
                <a14:m>
                  <m:oMath xmlns:m="http://schemas.openxmlformats.org/officeDocument/2006/math">
                    <m:sSup>
                      <m:sSupPr>
                        <m:ctrlPr>
                          <a:rPr lang="en-US" sz="1900" i="1" smtClean="0">
                            <a:latin typeface="Cambria Math" panose="02040503050406030204" pitchFamily="18" charset="0"/>
                          </a:rPr>
                        </m:ctrlPr>
                      </m:sSupPr>
                      <m:e>
                        <m:r>
                          <a:rPr lang="en-US" sz="1900" i="1" smtClean="0">
                            <a:latin typeface="Cambria Math" panose="02040503050406030204" pitchFamily="18" charset="0"/>
                          </a:rPr>
                          <m:t>𝜎</m:t>
                        </m:r>
                      </m:e>
                      <m:sup>
                        <m:r>
                          <a:rPr lang="en-US" sz="1900" i="1" smtClean="0">
                            <a:latin typeface="Cambria Math" panose="02040503050406030204" pitchFamily="18" charset="0"/>
                          </a:rPr>
                          <m:t>2</m:t>
                        </m:r>
                      </m:sup>
                    </m:sSup>
                    <m:r>
                      <a:rPr lang="en-US" sz="1900" i="1" smtClean="0">
                        <a:latin typeface="Cambria Math" panose="02040503050406030204" pitchFamily="18" charset="0"/>
                      </a:rPr>
                      <m:t>=250</m:t>
                    </m:r>
                  </m:oMath>
                </a14:m>
                <a:r>
                  <a:rPr lang="en-US" sz="1900" dirty="0"/>
                  <a:t> with </a:t>
                </a:r>
                <a14:m>
                  <m:oMath xmlns:m="http://schemas.openxmlformats.org/officeDocument/2006/math">
                    <m:r>
                      <a:rPr lang="en-US" sz="1900" i="1" smtClean="0">
                        <a:latin typeface="Cambria Math" panose="02040503050406030204" pitchFamily="18" charset="0"/>
                      </a:rPr>
                      <m:t>𝜎</m:t>
                    </m:r>
                    <m:r>
                      <a:rPr lang="en-US" sz="1900" i="1" smtClean="0">
                        <a:latin typeface="Cambria Math" panose="02040503050406030204" pitchFamily="18" charset="0"/>
                      </a:rPr>
                      <m:t>= 15.81</m:t>
                    </m:r>
                  </m:oMath>
                </a14:m>
                <a:r>
                  <a:rPr lang="en-US" sz="1900" dirty="0"/>
                  <a:t>. The value of 600 in the distribution of </a:t>
                </a:r>
                <a14:m>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𝑆</m:t>
                        </m:r>
                      </m:e>
                      <m:sub>
                        <m:r>
                          <a:rPr lang="en-US" sz="1900" i="1" smtClean="0">
                            <a:latin typeface="Cambria Math" panose="02040503050406030204" pitchFamily="18" charset="0"/>
                          </a:rPr>
                          <m:t>𝑛</m:t>
                        </m:r>
                      </m:sub>
                    </m:sSub>
                  </m:oMath>
                </a14:m>
                <a:r>
                  <a:rPr lang="en-US" sz="1900" dirty="0"/>
                  <a:t> can be converted to a z-score by subtracting the mean, 500 and scaling (dividing) by the standard deviation, 15.81 :</a:t>
                </a:r>
              </a:p>
              <a:p>
                <a:pPr marL="0" indent="0" algn="ctr">
                  <a:buNone/>
                </a:pPr>
                <a14:m>
                  <m:oMathPara xmlns:m="http://schemas.openxmlformats.org/officeDocument/2006/math">
                    <m:oMathParaPr>
                      <m:jc m:val="centerGroup"/>
                    </m:oMathParaPr>
                    <m:oMath xmlns:m="http://schemas.openxmlformats.org/officeDocument/2006/math">
                      <m:r>
                        <a:rPr lang="pl-PL" sz="1900" i="1" smtClean="0">
                          <a:latin typeface="Cambria Math" panose="02040503050406030204" pitchFamily="18" charset="0"/>
                        </a:rPr>
                        <m:t>𝑧</m:t>
                      </m:r>
                      <m:r>
                        <a:rPr lang="pl-PL" sz="1900" i="1" smtClean="0">
                          <a:latin typeface="Cambria Math" panose="02040503050406030204" pitchFamily="18" charset="0"/>
                        </a:rPr>
                        <m:t>=</m:t>
                      </m:r>
                      <m:f>
                        <m:fPr>
                          <m:ctrlPr>
                            <a:rPr lang="pl-PL" sz="1900" i="1" smtClean="0">
                              <a:latin typeface="Cambria Math" panose="02040503050406030204" pitchFamily="18" charset="0"/>
                            </a:rPr>
                          </m:ctrlPr>
                        </m:fPr>
                        <m:num>
                          <m:r>
                            <a:rPr lang="pl-PL" sz="1900" i="1" smtClean="0">
                              <a:latin typeface="Cambria Math" panose="02040503050406030204" pitchFamily="18" charset="0"/>
                            </a:rPr>
                            <m:t>600−500</m:t>
                          </m:r>
                        </m:num>
                        <m:den>
                          <m:r>
                            <a:rPr lang="pl-PL" sz="1900" i="1" smtClean="0">
                              <a:latin typeface="Cambria Math" panose="02040503050406030204" pitchFamily="18" charset="0"/>
                            </a:rPr>
                            <m:t>15.81</m:t>
                          </m:r>
                        </m:den>
                      </m:f>
                      <m:r>
                        <a:rPr lang="pl-PL" sz="1900" i="1" smtClean="0">
                          <a:latin typeface="Cambria Math" panose="02040503050406030204" pitchFamily="18" charset="0"/>
                        </a:rPr>
                        <m:t>=6.324</m:t>
                      </m:r>
                    </m:oMath>
                  </m:oMathPara>
                </a14:m>
                <a:endParaRPr lang="en-US" sz="1900" dirty="0"/>
              </a:p>
              <a:p>
                <a:pPr>
                  <a:buFont typeface="Arial" panose="020B0604020202020204" pitchFamily="34" charset="0"/>
                  <a:buChar char="•"/>
                </a:pPr>
                <a:r>
                  <a:rPr lang="en-US" sz="1900" dirty="0"/>
                  <a:t>The probability of observing more than 600 Heads in 1000 tossings is equal to </a:t>
                </a:r>
                <a:r>
                  <a:rPr lang="en-US" sz="1800" dirty="0"/>
                  <a:t>the </a:t>
                </a:r>
                <a14:m>
                  <m:oMath xmlns:m="http://schemas.openxmlformats.org/officeDocument/2006/math">
                    <m:r>
                      <a:rPr lang="en-US" sz="1800" i="1" smtClean="0">
                        <a:latin typeface="Cambria Math" panose="02040503050406030204" pitchFamily="18" charset="0"/>
                      </a:rPr>
                      <m:t>𝑃</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𝑧</m:t>
                        </m:r>
                        <m:r>
                          <a:rPr lang="en-US" sz="1800" i="1" smtClean="0">
                            <a:latin typeface="Cambria Math" panose="02040503050406030204" pitchFamily="18" charset="0"/>
                          </a:rPr>
                          <m:t>≥6.324</m:t>
                        </m:r>
                      </m:e>
                    </m:d>
                  </m:oMath>
                </a14:m>
                <a:r>
                  <a:rPr lang="en-US" sz="1800" dirty="0"/>
                  <a:t>  which is effectively zero.</a:t>
                </a:r>
              </a:p>
            </p:txBody>
          </p:sp>
        </mc:Choice>
        <mc:Fallback xmlns="">
          <p:sp>
            <p:nvSpPr>
              <p:cNvPr id="3" name="Content Placeholder 2">
                <a:extLst>
                  <a:ext uri="{FF2B5EF4-FFF2-40B4-BE49-F238E27FC236}">
                    <a16:creationId xmlns:a16="http://schemas.microsoft.com/office/drawing/2014/main" id="{EC89D9EE-0437-4A9E-92D5-4F006B05694C}"/>
                  </a:ext>
                </a:extLst>
              </p:cNvPr>
              <p:cNvSpPr>
                <a:spLocks noGrp="1" noRot="1" noChangeAspect="1" noMove="1" noResize="1" noEditPoints="1" noAdjustHandles="1" noChangeArrowheads="1" noChangeShapeType="1" noTextEdit="1"/>
              </p:cNvSpPr>
              <p:nvPr>
                <p:ph idx="1"/>
              </p:nvPr>
            </p:nvSpPr>
            <p:spPr>
              <a:xfrm>
                <a:off x="1291804" y="652112"/>
                <a:ext cx="10018713" cy="5950819"/>
              </a:xfrm>
              <a:blipFill>
                <a:blip r:embed="rId2"/>
                <a:stretch>
                  <a:fillRect l="-1096"/>
                </a:stretch>
              </a:blipFill>
            </p:spPr>
            <p:txBody>
              <a:bodyPr/>
              <a:lstStyle/>
              <a:p>
                <a:r>
                  <a:rPr lang="en-US">
                    <a:noFill/>
                  </a:rPr>
                  <a:t> </a:t>
                </a:r>
              </a:p>
            </p:txBody>
          </p:sp>
        </mc:Fallback>
      </mc:AlternateContent>
    </p:spTree>
    <p:extLst>
      <p:ext uri="{BB962C8B-B14F-4D97-AF65-F5344CB8AC3E}">
        <p14:creationId xmlns:p14="http://schemas.microsoft.com/office/powerpoint/2010/main" val="276912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F9FA-0599-4AA5-B418-7B6097263243}"/>
              </a:ext>
            </a:extLst>
          </p:cNvPr>
          <p:cNvSpPr>
            <a:spLocks noGrp="1"/>
          </p:cNvSpPr>
          <p:nvPr>
            <p:ph type="title"/>
          </p:nvPr>
        </p:nvSpPr>
        <p:spPr>
          <a:xfrm>
            <a:off x="1484310" y="0"/>
            <a:ext cx="10018713" cy="381000"/>
          </a:xfrm>
        </p:spPr>
        <p:txBody>
          <a:bodyPr>
            <a:normAutofit fontScale="90000"/>
          </a:bodyPr>
          <a:lstStyle/>
          <a:p>
            <a:r>
              <a:rPr lang="en-US" sz="2800" dirty="0"/>
              <a:t>Examples -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C5FBDC-88C2-4B31-A78F-11F52C07FC1A}"/>
                  </a:ext>
                </a:extLst>
              </p:cNvPr>
              <p:cNvSpPr>
                <a:spLocks noGrp="1"/>
              </p:cNvSpPr>
              <p:nvPr>
                <p:ph idx="1"/>
              </p:nvPr>
            </p:nvSpPr>
            <p:spPr>
              <a:xfrm>
                <a:off x="1407308" y="693821"/>
                <a:ext cx="10018713" cy="3124201"/>
              </a:xfrm>
            </p:spPr>
            <p:txBody>
              <a:bodyPr/>
              <a:lstStyle/>
              <a:p>
                <a:r>
                  <a:rPr lang="en-US" dirty="0"/>
                  <a:t> </a:t>
                </a:r>
                <a:r>
                  <a:rPr lang="en-US" sz="1800" dirty="0"/>
                  <a:t>The probability of observing between 470 and 530 Heads is</a:t>
                </a:r>
              </a:p>
              <a:p>
                <a:pPr marL="0" indent="0" algn="ctr">
                  <a:buNone/>
                </a:pPr>
                <a14:m>
                  <m:oMath xmlns:m="http://schemas.openxmlformats.org/officeDocument/2006/math">
                    <m:r>
                      <a:rPr lang="en-US" sz="1800" i="1" smtClean="0">
                        <a:latin typeface="Cambria Math" panose="02040503050406030204" pitchFamily="18" charset="0"/>
                      </a:rPr>
                      <m:t>𝑃</m:t>
                    </m:r>
                    <m:d>
                      <m:dPr>
                        <m:ctrlPr>
                          <a:rPr lang="en-US" sz="1800" i="1" smtClean="0">
                            <a:latin typeface="Cambria Math" panose="02040503050406030204" pitchFamily="18" charset="0"/>
                          </a:rPr>
                        </m:ctrlPr>
                      </m:dPr>
                      <m:e>
                        <m:r>
                          <a:rPr lang="en-US" sz="1800" i="1" smtClean="0">
                            <a:latin typeface="Cambria Math" panose="02040503050406030204" pitchFamily="18" charset="0"/>
                          </a:rPr>
                          <m:t>470≤</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𝑆</m:t>
                            </m:r>
                          </m:e>
                          <m:sub>
                            <m:r>
                              <a:rPr lang="en-US" sz="1800" i="1" smtClean="0">
                                <a:latin typeface="Cambria Math" panose="02040503050406030204" pitchFamily="18" charset="0"/>
                              </a:rPr>
                              <m:t>1000</m:t>
                            </m:r>
                          </m:sub>
                        </m:sSub>
                        <m:r>
                          <a:rPr lang="en-US" sz="1800" i="1" smtClean="0">
                            <a:latin typeface="Cambria Math" panose="02040503050406030204" pitchFamily="18" charset="0"/>
                          </a:rPr>
                          <m:t>≤</m:t>
                        </m:r>
                        <m:r>
                          <a:rPr lang="en-US" sz="1800" b="0" i="1" smtClean="0">
                            <a:latin typeface="Cambria Math" panose="02040503050406030204" pitchFamily="18" charset="0"/>
                          </a:rPr>
                          <m:t>5</m:t>
                        </m:r>
                        <m:r>
                          <a:rPr lang="en-US" sz="1800" i="1" smtClean="0">
                            <a:latin typeface="Cambria Math" panose="02040503050406030204" pitchFamily="18" charset="0"/>
                          </a:rPr>
                          <m:t>30</m:t>
                        </m:r>
                      </m:e>
                    </m:d>
                    <m:r>
                      <a:rPr lang="en-US" sz="1800" i="1" smtClean="0">
                        <a:latin typeface="Cambria Math" panose="02040503050406030204" pitchFamily="18" charset="0"/>
                      </a:rPr>
                      <m:t>=</m:t>
                    </m:r>
                  </m:oMath>
                </a14:m>
                <a:r>
                  <a:rPr lang="en-US" sz="1800" dirty="0"/>
                  <a:t> </a:t>
                </a:r>
                <a14:m>
                  <m:oMath xmlns:m="http://schemas.openxmlformats.org/officeDocument/2006/math">
                    <m:r>
                      <a:rPr lang="en-US" sz="1800" i="1" dirty="0" smtClean="0">
                        <a:latin typeface="Cambria Math" panose="02040503050406030204" pitchFamily="18" charset="0"/>
                      </a:rPr>
                      <m:t>𝑃</m:t>
                    </m:r>
                    <m:r>
                      <a:rPr lang="en-US" sz="1800" i="1" dirty="0" smtClean="0">
                        <a:latin typeface="Cambria Math" panose="02040503050406030204" pitchFamily="18" charset="0"/>
                      </a:rPr>
                      <m:t> (</m:t>
                    </m:r>
                  </m:oMath>
                </a14:m>
                <a:r>
                  <a:rPr lang="en-US" sz="1800" dirty="0"/>
                  <a:t>  </a:t>
                </a:r>
                <a14:m>
                  <m:oMath xmlns:m="http://schemas.openxmlformats.org/officeDocument/2006/math">
                    <m:f>
                      <m:fPr>
                        <m:ctrlPr>
                          <a:rPr lang="en-US" sz="1800" i="1" dirty="0" smtClean="0">
                            <a:latin typeface="Cambria Math" panose="02040503050406030204" pitchFamily="18" charset="0"/>
                          </a:rPr>
                        </m:ctrlPr>
                      </m:fPr>
                      <m:num>
                        <m:r>
                          <a:rPr lang="en-US" sz="1800" i="1" dirty="0" smtClean="0">
                            <a:latin typeface="Cambria Math" panose="02040503050406030204" pitchFamily="18" charset="0"/>
                          </a:rPr>
                          <m:t>470−500</m:t>
                        </m:r>
                      </m:num>
                      <m:den>
                        <m:r>
                          <a:rPr lang="en-US" sz="1800" i="1" dirty="0" smtClean="0">
                            <a:latin typeface="Cambria Math" panose="02040503050406030204" pitchFamily="18" charset="0"/>
                          </a:rPr>
                          <m:t>15.81</m:t>
                        </m:r>
                      </m:den>
                    </m:f>
                  </m:oMath>
                </a14:m>
                <a:r>
                  <a:rPr lang="en-US" sz="1800" dirty="0"/>
                  <a:t> </a:t>
                </a:r>
                <a14:m>
                  <m:oMath xmlns:m="http://schemas.openxmlformats.org/officeDocument/2006/math">
                    <m:r>
                      <a:rPr lang="en-US" sz="1800" i="1" dirty="0" smtClean="0">
                        <a:latin typeface="Cambria Math" panose="02040503050406030204" pitchFamily="18" charset="0"/>
                      </a:rPr>
                      <m:t>≤</m:t>
                    </m:r>
                    <m:r>
                      <a:rPr lang="en-US" sz="1800" i="1" dirty="0" smtClean="0">
                        <a:latin typeface="Cambria Math" panose="02040503050406030204" pitchFamily="18" charset="0"/>
                      </a:rPr>
                      <m:t>𝑧</m:t>
                    </m:r>
                    <m:r>
                      <a:rPr lang="en-US" sz="1800" i="1" dirty="0" smtClean="0">
                        <a:latin typeface="Cambria Math" panose="02040503050406030204" pitchFamily="18" charset="0"/>
                      </a:rPr>
                      <m:t> ≤ </m:t>
                    </m:r>
                  </m:oMath>
                </a14:m>
                <a:r>
                  <a:rPr lang="en-US" sz="1800" dirty="0"/>
                  <a:t> </a:t>
                </a:r>
                <a14:m>
                  <m:oMath xmlns:m="http://schemas.openxmlformats.org/officeDocument/2006/math">
                    <m:f>
                      <m:fPr>
                        <m:ctrlPr>
                          <a:rPr lang="en-US" sz="1800" i="1" dirty="0" smtClean="0">
                            <a:latin typeface="Cambria Math" panose="02040503050406030204" pitchFamily="18" charset="0"/>
                          </a:rPr>
                        </m:ctrlPr>
                      </m:fPr>
                      <m:num>
                        <m:r>
                          <a:rPr lang="en-US" sz="1800" i="1" dirty="0" smtClean="0">
                            <a:latin typeface="Cambria Math" panose="02040503050406030204" pitchFamily="18" charset="0"/>
                          </a:rPr>
                          <m:t>530−500</m:t>
                        </m:r>
                      </m:num>
                      <m:den>
                        <m:r>
                          <a:rPr lang="en-US" sz="1800" i="1" dirty="0" smtClean="0">
                            <a:latin typeface="Cambria Math" panose="02040503050406030204" pitchFamily="18" charset="0"/>
                          </a:rPr>
                          <m:t>15.81</m:t>
                        </m:r>
                      </m:den>
                    </m:f>
                  </m:oMath>
                </a14:m>
                <a:r>
                  <a:rPr lang="en-US" sz="1800" dirty="0"/>
                  <a:t> </a:t>
                </a:r>
                <a14:m>
                  <m:oMath xmlns:m="http://schemas.openxmlformats.org/officeDocument/2006/math">
                    <m:r>
                      <a:rPr lang="en-US" sz="1800" i="1" dirty="0" smtClean="0">
                        <a:latin typeface="Cambria Math" panose="02040503050406030204" pitchFamily="18" charset="0"/>
                      </a:rPr>
                      <m:t>) = 2. </m:t>
                    </m:r>
                    <m:r>
                      <a:rPr lang="en-US" sz="1800" i="1" dirty="0" smtClean="0">
                        <a:latin typeface="Cambria Math" panose="02040503050406030204" pitchFamily="18" charset="0"/>
                      </a:rPr>
                      <m:t>𝑃</m:t>
                    </m:r>
                  </m:oMath>
                </a14:m>
                <a:r>
                  <a:rPr lang="en-US" sz="1800" dirty="0"/>
                  <a:t>  </a:t>
                </a:r>
                <a14:m>
                  <m:oMath xmlns:m="http://schemas.openxmlformats.org/officeDocument/2006/math">
                    <m:r>
                      <a:rPr lang="en-US" sz="1800" b="0" i="0" dirty="0" smtClean="0">
                        <a:latin typeface="Cambria Math" panose="02040503050406030204" pitchFamily="18" charset="0"/>
                      </a:rPr>
                      <m:t>(</m:t>
                    </m:r>
                    <m:r>
                      <a:rPr lang="en-US" sz="1800" i="1" dirty="0" smtClean="0">
                        <a:latin typeface="Cambria Math" panose="02040503050406030204" pitchFamily="18" charset="0"/>
                      </a:rPr>
                      <m:t> 0≤</m:t>
                    </m:r>
                    <m:r>
                      <a:rPr lang="en-US" sz="1800" i="1" dirty="0" smtClean="0">
                        <a:latin typeface="Cambria Math" panose="02040503050406030204" pitchFamily="18" charset="0"/>
                      </a:rPr>
                      <m:t>𝑧</m:t>
                    </m:r>
                    <m:r>
                      <a:rPr lang="en-US" sz="1800" i="1" dirty="0" smtClean="0">
                        <a:latin typeface="Cambria Math" panose="02040503050406030204" pitchFamily="18" charset="0"/>
                      </a:rPr>
                      <m:t> ≤1.8976) = 0.9426</m:t>
                    </m:r>
                  </m:oMath>
                </a14:m>
                <a:endParaRPr lang="en-US" sz="1800" dirty="0"/>
              </a:p>
              <a:p>
                <a:pPr marL="0" indent="0" algn="ctr">
                  <a:buNone/>
                </a:pPr>
                <a:endParaRPr lang="en-US" sz="1800" dirty="0"/>
              </a:p>
              <a:p>
                <a:pPr>
                  <a:buFont typeface="Arial" panose="020B0604020202020204" pitchFamily="34" charset="0"/>
                  <a:buChar char="•"/>
                </a:pPr>
                <a:r>
                  <a:rPr lang="en-US" sz="1800" dirty="0"/>
                  <a:t>The proportion of Heads in 1000 tossings will be between 47 and 53% about 94% of the time.</a:t>
                </a:r>
              </a:p>
            </p:txBody>
          </p:sp>
        </mc:Choice>
        <mc:Fallback xmlns="">
          <p:sp>
            <p:nvSpPr>
              <p:cNvPr id="3" name="Content Placeholder 2">
                <a:extLst>
                  <a:ext uri="{FF2B5EF4-FFF2-40B4-BE49-F238E27FC236}">
                    <a16:creationId xmlns:a16="http://schemas.microsoft.com/office/drawing/2014/main" id="{6FC5FBDC-88C2-4B31-A78F-11F52C07FC1A}"/>
                  </a:ext>
                </a:extLst>
              </p:cNvPr>
              <p:cNvSpPr>
                <a:spLocks noGrp="1" noRot="1" noChangeAspect="1" noMove="1" noResize="1" noEditPoints="1" noAdjustHandles="1" noChangeArrowheads="1" noChangeShapeType="1" noTextEdit="1"/>
              </p:cNvSpPr>
              <p:nvPr>
                <p:ph idx="1"/>
              </p:nvPr>
            </p:nvSpPr>
            <p:spPr>
              <a:xfrm>
                <a:off x="1407308" y="693821"/>
                <a:ext cx="10018713" cy="3124201"/>
              </a:xfrm>
              <a:blipFill>
                <a:blip r:embed="rId2"/>
                <a:stretch>
                  <a:fillRect l="-1582"/>
                </a:stretch>
              </a:blipFill>
            </p:spPr>
            <p:txBody>
              <a:bodyPr/>
              <a:lstStyle/>
              <a:p>
                <a:r>
                  <a:rPr lang="en-US">
                    <a:noFill/>
                  </a:rPr>
                  <a:t> </a:t>
                </a:r>
              </a:p>
            </p:txBody>
          </p:sp>
        </mc:Fallback>
      </mc:AlternateContent>
    </p:spTree>
    <p:extLst>
      <p:ext uri="{BB962C8B-B14F-4D97-AF65-F5344CB8AC3E}">
        <p14:creationId xmlns:p14="http://schemas.microsoft.com/office/powerpoint/2010/main" val="44729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3C32-07D8-4147-B281-5FF3A31EE004}"/>
              </a:ext>
            </a:extLst>
          </p:cNvPr>
          <p:cNvSpPr>
            <a:spLocks noGrp="1"/>
          </p:cNvSpPr>
          <p:nvPr>
            <p:ph type="title"/>
          </p:nvPr>
        </p:nvSpPr>
        <p:spPr>
          <a:xfrm>
            <a:off x="1272555" y="0"/>
            <a:ext cx="10018713" cy="478857"/>
          </a:xfrm>
        </p:spPr>
        <p:txBody>
          <a:bodyPr>
            <a:normAutofit fontScale="90000"/>
          </a:bodyPr>
          <a:lstStyle/>
          <a:p>
            <a:r>
              <a:rPr lang="en-US" dirty="0"/>
              <a:t>Example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424C58-F410-4FB0-BDCB-8BE4071CF7C6}"/>
                  </a:ext>
                </a:extLst>
              </p:cNvPr>
              <p:cNvSpPr>
                <a:spLocks noGrp="1"/>
              </p:cNvSpPr>
              <p:nvPr>
                <p:ph idx="1"/>
              </p:nvPr>
            </p:nvSpPr>
            <p:spPr>
              <a:xfrm>
                <a:off x="1484310" y="587141"/>
                <a:ext cx="10018713" cy="5204059"/>
              </a:xfrm>
            </p:spPr>
            <p:txBody>
              <a:bodyPr>
                <a:normAutofit/>
              </a:bodyPr>
              <a:lstStyle/>
              <a:p>
                <a:r>
                  <a:rPr lang="en-US" dirty="0"/>
                  <a:t>The town of Greenfield has a public lighting system with 1,000 streetlights. Weekly failures of streetlights follow a Poisson distribution with </a:t>
                </a:r>
                <a14:m>
                  <m:oMath xmlns:m="http://schemas.openxmlformats.org/officeDocument/2006/math">
                    <m:r>
                      <a:rPr lang="en-US" i="1" smtClean="0">
                        <a:latin typeface="Cambria Math" panose="02040503050406030204" pitchFamily="18" charset="0"/>
                      </a:rPr>
                      <m:t>𝜆</m:t>
                    </m:r>
                    <m:r>
                      <a:rPr lang="en-US" i="1" smtClean="0">
                        <a:latin typeface="Cambria Math" panose="02040503050406030204" pitchFamily="18" charset="0"/>
                      </a:rPr>
                      <m:t>= 4.</m:t>
                    </m:r>
                  </m:oMath>
                </a14:m>
                <a:r>
                  <a:rPr lang="en-US" dirty="0"/>
                  <a:t> Assume that Greenfield replaces the failed lights immediately. What is the probability that Greenfield will need to replace more than 250 lights next year?</a:t>
                </a:r>
              </a:p>
              <a:p>
                <a:r>
                  <a:rPr lang="en-US" dirty="0"/>
                  <a:t> Let N be the number of lights that need to be replaced next year. The  central limit theorem implies N will be approximately normal with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208</m:t>
                    </m:r>
                  </m:oMath>
                </a14:m>
                <a:r>
                  <a:rPr lang="en-US" dirty="0"/>
                  <a:t> and with </a:t>
                </a:r>
                <a14:m>
                  <m:oMath xmlns:m="http://schemas.openxmlformats.org/officeDocument/2006/math">
                    <m:r>
                      <a:rPr lang="en-US" i="1" smtClean="0">
                        <a:latin typeface="Cambria Math" panose="02040503050406030204" pitchFamily="18" charset="0"/>
                      </a:rPr>
                      <m:t>𝜎</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208</m:t>
                        </m:r>
                      </m:e>
                    </m:rad>
                    <m:r>
                      <a:rPr lang="en-US" i="1" smtClean="0">
                        <a:latin typeface="Cambria Math" panose="02040503050406030204" pitchFamily="18" charset="0"/>
                      </a:rPr>
                      <m:t>=14.42</m:t>
                    </m:r>
                  </m:oMath>
                </a14:m>
                <a:r>
                  <a:rPr lang="en-US" dirty="0"/>
                  <a:t>. In consequence,</a:t>
                </a:r>
              </a:p>
              <a:p>
                <a:pPr marL="0" indent="0" algn="ctr">
                  <a:buNone/>
                </a:pPr>
                <a14:m>
                  <m:oMathPara xmlns:m="http://schemas.openxmlformats.org/officeDocument/2006/math">
                    <m:oMathParaPr>
                      <m:jc m:val="centerGroup"/>
                    </m:oMathParaPr>
                    <m:oMath xmlns:m="http://schemas.openxmlformats.org/officeDocument/2006/math">
                      <m:r>
                        <a:rPr lang="pt-BR" sz="1800" i="1" smtClean="0">
                          <a:latin typeface="Cambria Math" panose="02040503050406030204" pitchFamily="18" charset="0"/>
                        </a:rPr>
                        <m:t>𝑃</m:t>
                      </m:r>
                      <m:d>
                        <m:dPr>
                          <m:ctrlPr>
                            <a:rPr lang="pt-BR" sz="1800" i="1" smtClean="0">
                              <a:latin typeface="Cambria Math" panose="02040503050406030204" pitchFamily="18" charset="0"/>
                            </a:rPr>
                          </m:ctrlPr>
                        </m:dPr>
                        <m:e>
                          <m:r>
                            <a:rPr lang="pt-BR" sz="1800" i="1" smtClean="0">
                              <a:latin typeface="Cambria Math" panose="02040503050406030204" pitchFamily="18" charset="0"/>
                            </a:rPr>
                            <m:t>𝑁</m:t>
                          </m:r>
                          <m:r>
                            <a:rPr lang="pt-BR" sz="1800" i="1" smtClean="0">
                              <a:latin typeface="Cambria Math" panose="02040503050406030204" pitchFamily="18" charset="0"/>
                            </a:rPr>
                            <m:t>&gt;250</m:t>
                          </m:r>
                        </m:e>
                      </m:d>
                      <m:r>
                        <a:rPr lang="pt-BR" sz="1800" i="1" smtClean="0">
                          <a:latin typeface="Cambria Math" panose="02040503050406030204" pitchFamily="18" charset="0"/>
                        </a:rPr>
                        <m:t>=</m:t>
                      </m:r>
                      <m:r>
                        <a:rPr lang="pt-BR" sz="1800" i="1" smtClean="0">
                          <a:latin typeface="Cambria Math" panose="02040503050406030204" pitchFamily="18" charset="0"/>
                        </a:rPr>
                        <m:t>𝑃</m:t>
                      </m:r>
                      <m:d>
                        <m:dPr>
                          <m:ctrlPr>
                            <a:rPr lang="pt-BR" sz="1800" i="1" smtClean="0">
                              <a:latin typeface="Cambria Math" panose="02040503050406030204" pitchFamily="18" charset="0"/>
                            </a:rPr>
                          </m:ctrlPr>
                        </m:dPr>
                        <m:e>
                          <m:r>
                            <a:rPr lang="pt-BR" sz="1800" i="1" smtClean="0">
                              <a:latin typeface="Cambria Math" panose="02040503050406030204" pitchFamily="18" charset="0"/>
                            </a:rPr>
                            <m:t>𝑁</m:t>
                          </m:r>
                          <m:r>
                            <a:rPr lang="pt-BR" sz="1800" i="1" smtClean="0">
                              <a:latin typeface="Cambria Math" panose="02040503050406030204" pitchFamily="18" charset="0"/>
                            </a:rPr>
                            <m:t>&gt;</m:t>
                          </m:r>
                          <m:f>
                            <m:fPr>
                              <m:ctrlPr>
                                <a:rPr lang="pt-BR" sz="1800" i="1" smtClean="0">
                                  <a:latin typeface="Cambria Math" panose="02040503050406030204" pitchFamily="18" charset="0"/>
                                </a:rPr>
                              </m:ctrlPr>
                            </m:fPr>
                            <m:num>
                              <m:r>
                                <a:rPr lang="pt-BR" sz="1800" i="1" smtClean="0">
                                  <a:latin typeface="Cambria Math" panose="02040503050406030204" pitchFamily="18" charset="0"/>
                                </a:rPr>
                                <m:t>250−208</m:t>
                              </m:r>
                            </m:num>
                            <m:den>
                              <m:r>
                                <a:rPr lang="pt-BR" sz="1800" i="1" smtClean="0">
                                  <a:latin typeface="Cambria Math" panose="02040503050406030204" pitchFamily="18" charset="0"/>
                                </a:rPr>
                                <m:t>14.42</m:t>
                              </m:r>
                            </m:den>
                          </m:f>
                        </m:e>
                      </m:d>
                      <m:r>
                        <a:rPr lang="pt-BR" sz="1800" i="1" smtClean="0">
                          <a:latin typeface="Cambria Math" panose="02040503050406030204" pitchFamily="18" charset="0"/>
                        </a:rPr>
                        <m:t>=</m:t>
                      </m:r>
                      <m:r>
                        <a:rPr lang="pt-BR" sz="1800" i="1" smtClean="0">
                          <a:latin typeface="Cambria Math" panose="02040503050406030204" pitchFamily="18" charset="0"/>
                        </a:rPr>
                        <m:t>𝑃</m:t>
                      </m:r>
                      <m:d>
                        <m:dPr>
                          <m:ctrlPr>
                            <a:rPr lang="pt-BR" sz="1800" i="1" smtClean="0">
                              <a:latin typeface="Cambria Math" panose="02040503050406030204" pitchFamily="18" charset="0"/>
                            </a:rPr>
                          </m:ctrlPr>
                        </m:dPr>
                        <m:e>
                          <m:r>
                            <a:rPr lang="pt-BR" sz="1800" i="1" smtClean="0">
                              <a:latin typeface="Cambria Math" panose="02040503050406030204" pitchFamily="18" charset="0"/>
                            </a:rPr>
                            <m:t>𝑧</m:t>
                          </m:r>
                          <m:r>
                            <a:rPr lang="pt-BR" sz="1800" i="1" smtClean="0">
                              <a:latin typeface="Cambria Math" panose="02040503050406030204" pitchFamily="18" charset="0"/>
                            </a:rPr>
                            <m:t>&gt;2.91</m:t>
                          </m:r>
                        </m:e>
                      </m:d>
                      <m:r>
                        <a:rPr lang="pt-BR" sz="1800" i="1" smtClean="0">
                          <a:latin typeface="Cambria Math" panose="02040503050406030204" pitchFamily="18" charset="0"/>
                        </a:rPr>
                        <m:t>=0.0018</m:t>
                      </m:r>
                    </m:oMath>
                  </m:oMathPara>
                </a14:m>
                <a:endParaRPr lang="en-US" sz="1800" dirty="0"/>
              </a:p>
              <a:p>
                <a:pPr marL="0" indent="0">
                  <a:buNone/>
                </a:pPr>
                <a:r>
                  <a:rPr lang="en-US" sz="1800" dirty="0"/>
                  <a:t>      or 0.18%.</a:t>
                </a:r>
              </a:p>
            </p:txBody>
          </p:sp>
        </mc:Choice>
        <mc:Fallback xmlns="">
          <p:sp>
            <p:nvSpPr>
              <p:cNvPr id="3" name="Content Placeholder 2">
                <a:extLst>
                  <a:ext uri="{FF2B5EF4-FFF2-40B4-BE49-F238E27FC236}">
                    <a16:creationId xmlns:a16="http://schemas.microsoft.com/office/drawing/2014/main" id="{7F424C58-F410-4FB0-BDCB-8BE4071CF7C6}"/>
                  </a:ext>
                </a:extLst>
              </p:cNvPr>
              <p:cNvSpPr>
                <a:spLocks noGrp="1" noRot="1" noChangeAspect="1" noMove="1" noResize="1" noEditPoints="1" noAdjustHandles="1" noChangeArrowheads="1" noChangeShapeType="1" noTextEdit="1"/>
              </p:cNvSpPr>
              <p:nvPr>
                <p:ph idx="1"/>
              </p:nvPr>
            </p:nvSpPr>
            <p:spPr>
              <a:xfrm>
                <a:off x="1484310" y="587141"/>
                <a:ext cx="10018713" cy="5204059"/>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21676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465C-8B2F-428D-91A9-C7E6BC47CC59}"/>
              </a:ext>
            </a:extLst>
          </p:cNvPr>
          <p:cNvSpPr>
            <a:spLocks noGrp="1"/>
          </p:cNvSpPr>
          <p:nvPr>
            <p:ph type="title"/>
          </p:nvPr>
        </p:nvSpPr>
        <p:spPr>
          <a:xfrm>
            <a:off x="1484310" y="0"/>
            <a:ext cx="10018713" cy="652112"/>
          </a:xfrm>
        </p:spPr>
        <p:txBody>
          <a:bodyPr>
            <a:normAutofit fontScale="90000"/>
          </a:bodyPr>
          <a:lstStyle/>
          <a:p>
            <a:r>
              <a:rPr lang="en-US" dirty="0"/>
              <a:t>Convergence Speed</a:t>
            </a:r>
          </a:p>
        </p:txBody>
      </p:sp>
      <p:sp>
        <p:nvSpPr>
          <p:cNvPr id="3" name="Content Placeholder 2">
            <a:extLst>
              <a:ext uri="{FF2B5EF4-FFF2-40B4-BE49-F238E27FC236}">
                <a16:creationId xmlns:a16="http://schemas.microsoft.com/office/drawing/2014/main" id="{B0756910-2C64-46AC-A035-081D031A69F1}"/>
              </a:ext>
            </a:extLst>
          </p:cNvPr>
          <p:cNvSpPr>
            <a:spLocks noGrp="1"/>
          </p:cNvSpPr>
          <p:nvPr>
            <p:ph idx="1"/>
          </p:nvPr>
        </p:nvSpPr>
        <p:spPr>
          <a:xfrm>
            <a:off x="1339931" y="652113"/>
            <a:ext cx="10018713" cy="2899610"/>
          </a:xfrm>
        </p:spPr>
        <p:txBody>
          <a:bodyPr>
            <a:normAutofit fontScale="92500" lnSpcReduction="10000"/>
          </a:bodyPr>
          <a:lstStyle/>
          <a:p>
            <a:pPr marL="0" indent="0">
              <a:buNone/>
            </a:pPr>
            <a:endParaRPr lang="en-US" dirty="0"/>
          </a:p>
          <a:p>
            <a:r>
              <a:rPr lang="en-US" dirty="0"/>
              <a:t>How quickly do the distributions of the sample means and of the sums of </a:t>
            </a:r>
            <a:r>
              <a:rPr lang="en-US" dirty="0" err="1"/>
              <a:t>i.i.d</a:t>
            </a:r>
            <a:r>
              <a:rPr lang="en-US" dirty="0"/>
              <a:t>. random variables converge to the normal? The general answer is pretty quickly. But the exact speed depends on the shape of original distribution. One of the slowest convergences occurs when the original distribution is the binomial. The plots below superimpose the normal approximation </a:t>
            </a:r>
            <a:r>
              <a:rPr lang="en-US" dirty="0" err="1"/>
              <a:t>cdf</a:t>
            </a:r>
            <a:r>
              <a:rPr lang="en-US" dirty="0"/>
              <a:t> on the binomial </a:t>
            </a:r>
            <a:r>
              <a:rPr lang="en-US" dirty="0" err="1"/>
              <a:t>cdf</a:t>
            </a:r>
            <a:r>
              <a:rPr lang="en-US" dirty="0"/>
              <a:t> for 36 and 144 trials with </a:t>
            </a:r>
            <a:r>
              <a:rPr lang="en-US" i="1" dirty="0"/>
              <a:t>p=0.5</a:t>
            </a:r>
            <a:r>
              <a:rPr lang="en-US" dirty="0"/>
              <a:t>. The approximation is already very good for </a:t>
            </a:r>
            <a:r>
              <a:rPr lang="en-US" i="1" dirty="0"/>
              <a:t>n=36</a:t>
            </a:r>
            <a:r>
              <a:rPr lang="en-US" dirty="0"/>
              <a:t>. For 144 trials the two curves are virtually indistinguishable.</a:t>
            </a:r>
          </a:p>
        </p:txBody>
      </p:sp>
      <p:pic>
        <p:nvPicPr>
          <p:cNvPr id="5" name="Picture 4">
            <a:extLst>
              <a:ext uri="{FF2B5EF4-FFF2-40B4-BE49-F238E27FC236}">
                <a16:creationId xmlns:a16="http://schemas.microsoft.com/office/drawing/2014/main" id="{6805F760-C8D1-48F3-931D-6C3A5FE2EC64}"/>
              </a:ext>
            </a:extLst>
          </p:cNvPr>
          <p:cNvPicPr>
            <a:picLocks noChangeAspect="1"/>
          </p:cNvPicPr>
          <p:nvPr/>
        </p:nvPicPr>
        <p:blipFill>
          <a:blip r:embed="rId2"/>
          <a:stretch>
            <a:fillRect/>
          </a:stretch>
        </p:blipFill>
        <p:spPr>
          <a:xfrm>
            <a:off x="1697620" y="3657600"/>
            <a:ext cx="4398380" cy="2618072"/>
          </a:xfrm>
          <a:prstGeom prst="rect">
            <a:avLst/>
          </a:prstGeom>
        </p:spPr>
      </p:pic>
      <p:pic>
        <p:nvPicPr>
          <p:cNvPr id="7" name="Picture 6">
            <a:extLst>
              <a:ext uri="{FF2B5EF4-FFF2-40B4-BE49-F238E27FC236}">
                <a16:creationId xmlns:a16="http://schemas.microsoft.com/office/drawing/2014/main" id="{F5FBBB16-3B52-4277-82C4-1AD2E373D28A}"/>
              </a:ext>
            </a:extLst>
          </p:cNvPr>
          <p:cNvPicPr>
            <a:picLocks noChangeAspect="1"/>
          </p:cNvPicPr>
          <p:nvPr/>
        </p:nvPicPr>
        <p:blipFill>
          <a:blip r:embed="rId3"/>
          <a:stretch>
            <a:fillRect/>
          </a:stretch>
        </p:blipFill>
        <p:spPr>
          <a:xfrm>
            <a:off x="6678511" y="3657599"/>
            <a:ext cx="4398380" cy="2618071"/>
          </a:xfrm>
          <a:prstGeom prst="rect">
            <a:avLst/>
          </a:prstGeom>
        </p:spPr>
      </p:pic>
    </p:spTree>
    <p:extLst>
      <p:ext uri="{BB962C8B-B14F-4D97-AF65-F5344CB8AC3E}">
        <p14:creationId xmlns:p14="http://schemas.microsoft.com/office/powerpoint/2010/main" val="131740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FF6B-27CA-4810-B894-6AEF5F5393A8}"/>
              </a:ext>
            </a:extLst>
          </p:cNvPr>
          <p:cNvSpPr>
            <a:spLocks noGrp="1"/>
          </p:cNvSpPr>
          <p:nvPr>
            <p:ph type="title"/>
          </p:nvPr>
        </p:nvSpPr>
        <p:spPr>
          <a:xfrm>
            <a:off x="1282180" y="0"/>
            <a:ext cx="10018713" cy="690613"/>
          </a:xfrm>
        </p:spPr>
        <p:txBody>
          <a:bodyPr>
            <a:normAutofit fontScale="90000"/>
          </a:bodyPr>
          <a:lstStyle/>
          <a:p>
            <a:r>
              <a:rPr lang="en-US" dirty="0"/>
              <a:t>Convergence Speed </a:t>
            </a:r>
          </a:p>
        </p:txBody>
      </p:sp>
      <p:sp>
        <p:nvSpPr>
          <p:cNvPr id="3" name="Content Placeholder 2">
            <a:extLst>
              <a:ext uri="{FF2B5EF4-FFF2-40B4-BE49-F238E27FC236}">
                <a16:creationId xmlns:a16="http://schemas.microsoft.com/office/drawing/2014/main" id="{111DA725-1830-488B-83FA-880DB26B27C1}"/>
              </a:ext>
            </a:extLst>
          </p:cNvPr>
          <p:cNvSpPr>
            <a:spLocks noGrp="1"/>
          </p:cNvSpPr>
          <p:nvPr>
            <p:ph idx="1"/>
          </p:nvPr>
        </p:nvSpPr>
        <p:spPr/>
        <p:txBody>
          <a:bodyPr/>
          <a:lstStyle/>
          <a:p>
            <a:r>
              <a:rPr lang="en-US" dirty="0"/>
              <a:t>For </a:t>
            </a:r>
            <a:r>
              <a:rPr lang="en-US" dirty="0" err="1"/>
              <a:t>i.i.d</a:t>
            </a:r>
            <a:r>
              <a:rPr lang="en-US" dirty="0"/>
              <a:t>. random variable samples the normal approximation is very good if </a:t>
            </a:r>
            <a:r>
              <a:rPr lang="en-US" i="1" dirty="0"/>
              <a:t>n</a:t>
            </a:r>
            <a:r>
              <a:rPr lang="en-US" dirty="0"/>
              <a:t> is 30 or greater in almost all cases. For continuous distributions, the convergence is even quicker: for the uniform, a sample size of six is enough for the approximation to be very, very good.</a:t>
            </a:r>
          </a:p>
        </p:txBody>
      </p:sp>
    </p:spTree>
    <p:extLst>
      <p:ext uri="{BB962C8B-B14F-4D97-AF65-F5344CB8AC3E}">
        <p14:creationId xmlns:p14="http://schemas.microsoft.com/office/powerpoint/2010/main" val="2680786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E335-0067-462E-82C9-A407A09FAA8A}"/>
              </a:ext>
            </a:extLst>
          </p:cNvPr>
          <p:cNvSpPr>
            <a:spLocks noGrp="1"/>
          </p:cNvSpPr>
          <p:nvPr>
            <p:ph type="title"/>
          </p:nvPr>
        </p:nvSpPr>
        <p:spPr>
          <a:xfrm>
            <a:off x="1407309" y="185286"/>
            <a:ext cx="10018713" cy="478857"/>
          </a:xfrm>
        </p:spPr>
        <p:txBody>
          <a:bodyPr>
            <a:normAutofit fontScale="90000"/>
          </a:bodyPr>
          <a:lstStyle/>
          <a:p>
            <a:r>
              <a:rPr lang="en-US" dirty="0"/>
              <a:t>Convergence Speed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A27BC-2D94-4259-ACA1-E28274F5BE79}"/>
                  </a:ext>
                </a:extLst>
              </p:cNvPr>
              <p:cNvSpPr>
                <a:spLocks noGrp="1"/>
              </p:cNvSpPr>
              <p:nvPr>
                <p:ph idx="1"/>
              </p:nvPr>
            </p:nvSpPr>
            <p:spPr>
              <a:xfrm>
                <a:off x="1484310" y="808523"/>
                <a:ext cx="10018713" cy="3041582"/>
              </a:xfrm>
            </p:spPr>
            <p:txBody>
              <a:bodyPr/>
              <a:lstStyle/>
              <a:p>
                <a:pPr>
                  <a:buFont typeface="Arial" panose="020B0604020202020204" pitchFamily="34" charset="0"/>
                  <a:buChar char="•"/>
                </a:pPr>
                <a:r>
                  <a:rPr lang="en-US" dirty="0"/>
                  <a:t>The random variable </a:t>
                </a:r>
                <a14:m>
                  <m:oMath xmlns:m="http://schemas.openxmlformats.org/officeDocument/2006/math">
                    <m:r>
                      <a:rPr lang="pl-PL" i="1" smtClean="0">
                        <a:latin typeface="Cambria Math" panose="02040503050406030204" pitchFamily="18" charset="0"/>
                      </a:rPr>
                      <m:t>𝑍</m:t>
                    </m:r>
                    <m:r>
                      <a:rPr lang="pl-PL" i="1" smtClean="0">
                        <a:latin typeface="Cambria Math" panose="02040503050406030204" pitchFamily="18" charset="0"/>
                      </a:rPr>
                      <m:t>=</m:t>
                    </m:r>
                    <m:sSub>
                      <m:sSubPr>
                        <m:ctrlPr>
                          <a:rPr lang="pl-PL" i="1" smtClean="0">
                            <a:latin typeface="Cambria Math" panose="02040503050406030204" pitchFamily="18" charset="0"/>
                          </a:rPr>
                        </m:ctrlPr>
                      </m:sSubPr>
                      <m:e>
                        <m:r>
                          <a:rPr lang="pl-PL" i="1" smtClean="0">
                            <a:latin typeface="Cambria Math" panose="02040503050406030204" pitchFamily="18" charset="0"/>
                          </a:rPr>
                          <m:t>𝑈</m:t>
                        </m:r>
                      </m:e>
                      <m:sub>
                        <m:r>
                          <a:rPr lang="pl-PL" i="1" smtClean="0">
                            <a:latin typeface="Cambria Math" panose="02040503050406030204" pitchFamily="18" charset="0"/>
                          </a:rPr>
                          <m:t>1</m:t>
                        </m:r>
                      </m:sub>
                    </m:sSub>
                    <m:r>
                      <a:rPr lang="pl-PL" i="1" smtClean="0">
                        <a:latin typeface="Cambria Math" panose="02040503050406030204" pitchFamily="18" charset="0"/>
                      </a:rPr>
                      <m:t>+</m:t>
                    </m:r>
                    <m:sSub>
                      <m:sSubPr>
                        <m:ctrlPr>
                          <a:rPr lang="pl-PL" i="1" smtClean="0">
                            <a:latin typeface="Cambria Math" panose="02040503050406030204" pitchFamily="18" charset="0"/>
                          </a:rPr>
                        </m:ctrlPr>
                      </m:sSubPr>
                      <m:e>
                        <m:r>
                          <a:rPr lang="pl-PL" i="1" smtClean="0">
                            <a:latin typeface="Cambria Math" panose="02040503050406030204" pitchFamily="18" charset="0"/>
                          </a:rPr>
                          <m:t>𝑈</m:t>
                        </m:r>
                      </m:e>
                      <m:sub>
                        <m:r>
                          <a:rPr lang="pl-PL" i="1" smtClean="0">
                            <a:latin typeface="Cambria Math" panose="02040503050406030204" pitchFamily="18" charset="0"/>
                          </a:rPr>
                          <m:t>2</m:t>
                        </m:r>
                      </m:sub>
                    </m:sSub>
                  </m:oMath>
                </a14:m>
                <a:r>
                  <a:rPr lang="en-US" dirty="0"/>
                  <a:t> , a sum of two uniforms  U[0,1] was simulated 100,000 times. The histogram of </a:t>
                </a:r>
                <a:r>
                  <a:rPr lang="en-US" i="1" dirty="0"/>
                  <a:t>Z</a:t>
                </a:r>
                <a:r>
                  <a:rPr lang="en-US" dirty="0"/>
                  <a:t> is given below, on the left. Its shape is exactly what we would expect. On the right we show a the relevant Q-Q plot. The curve is </a:t>
                </a:r>
                <a:r>
                  <a:rPr lang="en-US" dirty="0" err="1"/>
                  <a:t>stil</a:t>
                </a:r>
                <a:r>
                  <a:rPr lang="en-US" dirty="0"/>
                  <a:t> not a straight line but is close to it.</a:t>
                </a:r>
              </a:p>
            </p:txBody>
          </p:sp>
        </mc:Choice>
        <mc:Fallback xmlns="">
          <p:sp>
            <p:nvSpPr>
              <p:cNvPr id="3" name="Content Placeholder 2">
                <a:extLst>
                  <a:ext uri="{FF2B5EF4-FFF2-40B4-BE49-F238E27FC236}">
                    <a16:creationId xmlns:a16="http://schemas.microsoft.com/office/drawing/2014/main" id="{EAAA27BC-2D94-4259-ACA1-E28274F5BE79}"/>
                  </a:ext>
                </a:extLst>
              </p:cNvPr>
              <p:cNvSpPr>
                <a:spLocks noGrp="1" noRot="1" noChangeAspect="1" noMove="1" noResize="1" noEditPoints="1" noAdjustHandles="1" noChangeArrowheads="1" noChangeShapeType="1" noTextEdit="1"/>
              </p:cNvSpPr>
              <p:nvPr>
                <p:ph idx="1"/>
              </p:nvPr>
            </p:nvSpPr>
            <p:spPr>
              <a:xfrm>
                <a:off x="1484310" y="808523"/>
                <a:ext cx="10018713" cy="3041582"/>
              </a:xfrm>
              <a:blipFill>
                <a:blip r:embed="rId2"/>
                <a:stretch>
                  <a:fillRect l="-1521" r="-2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FF384DD-E51B-4E64-918B-CDFC641E0F2F}"/>
              </a:ext>
            </a:extLst>
          </p:cNvPr>
          <p:cNvPicPr>
            <a:picLocks noChangeAspect="1"/>
          </p:cNvPicPr>
          <p:nvPr/>
        </p:nvPicPr>
        <p:blipFill>
          <a:blip r:embed="rId3"/>
          <a:stretch>
            <a:fillRect/>
          </a:stretch>
        </p:blipFill>
        <p:spPr>
          <a:xfrm>
            <a:off x="1885130" y="4167739"/>
            <a:ext cx="4398380" cy="2608446"/>
          </a:xfrm>
          <a:prstGeom prst="rect">
            <a:avLst/>
          </a:prstGeom>
        </p:spPr>
      </p:pic>
      <p:pic>
        <p:nvPicPr>
          <p:cNvPr id="7" name="Picture 6">
            <a:extLst>
              <a:ext uri="{FF2B5EF4-FFF2-40B4-BE49-F238E27FC236}">
                <a16:creationId xmlns:a16="http://schemas.microsoft.com/office/drawing/2014/main" id="{EDE2CCD5-B542-41E3-8D27-0AAF98A57FEA}"/>
              </a:ext>
            </a:extLst>
          </p:cNvPr>
          <p:cNvPicPr>
            <a:picLocks noChangeAspect="1"/>
          </p:cNvPicPr>
          <p:nvPr/>
        </p:nvPicPr>
        <p:blipFill>
          <a:blip r:embed="rId4"/>
          <a:stretch>
            <a:fillRect/>
          </a:stretch>
        </p:blipFill>
        <p:spPr>
          <a:xfrm>
            <a:off x="6684330" y="4167738"/>
            <a:ext cx="4398380" cy="2608445"/>
          </a:xfrm>
          <a:prstGeom prst="rect">
            <a:avLst/>
          </a:prstGeom>
        </p:spPr>
      </p:pic>
    </p:spTree>
    <p:extLst>
      <p:ext uri="{BB962C8B-B14F-4D97-AF65-F5344CB8AC3E}">
        <p14:creationId xmlns:p14="http://schemas.microsoft.com/office/powerpoint/2010/main" val="353144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88E9-F0D8-4AD2-91C6-8F94238E1AD0}"/>
              </a:ext>
            </a:extLst>
          </p:cNvPr>
          <p:cNvSpPr>
            <a:spLocks noGrp="1"/>
          </p:cNvSpPr>
          <p:nvPr>
            <p:ph type="title"/>
          </p:nvPr>
        </p:nvSpPr>
        <p:spPr>
          <a:xfrm>
            <a:off x="1484311" y="1"/>
            <a:ext cx="10018713" cy="539645"/>
          </a:xfrm>
        </p:spPr>
        <p:txBody>
          <a:bodyPr>
            <a:normAutofit fontScale="90000"/>
          </a:bodyPr>
          <a:lstStyle/>
          <a:p>
            <a:r>
              <a:rPr lang="en-US" dirty="0"/>
              <a:t>The Binomial Probability Model</a:t>
            </a:r>
            <a:br>
              <a:rPr lang="en-US" dirty="0"/>
            </a:br>
            <a:endParaRPr lang="en-US" sz="1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C40E13-FA67-4782-9391-B0BC43E3222E}"/>
                  </a:ext>
                </a:extLst>
              </p:cNvPr>
              <p:cNvSpPr>
                <a:spLocks noGrp="1"/>
              </p:cNvSpPr>
              <p:nvPr>
                <p:ph idx="1"/>
              </p:nvPr>
            </p:nvSpPr>
            <p:spPr>
              <a:xfrm>
                <a:off x="1484311" y="738453"/>
                <a:ext cx="10018713" cy="6119546"/>
              </a:xfrm>
            </p:spPr>
            <p:txBody>
              <a:bodyPr>
                <a:normAutofit/>
              </a:bodyPr>
              <a:lstStyle/>
              <a:p>
                <a:pPr marL="0" indent="0">
                  <a:buNone/>
                </a:pPr>
                <a:r>
                  <a:rPr lang="en-US" dirty="0"/>
                  <a:t>	Suppose we want to calculate the probability of observing a particular 	sequence of outcomes when tossing a fair coin four times:</a:t>
                </a:r>
              </a:p>
              <a:p>
                <a:pPr marL="457200" lvl="1" indent="0">
                  <a:buNone/>
                </a:pPr>
                <a:r>
                  <a:rPr lang="en-US" sz="2400" dirty="0"/>
                  <a:t>It is reasonable to assume that        </a:t>
                </a:r>
                <a14:m>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𝐻</m:t>
                        </m:r>
                      </m:e>
                    </m:d>
                    <m:r>
                      <a:rPr lang="en-US" sz="2400" i="1" smtClean="0">
                        <a:latin typeface="Cambria Math" panose="02040503050406030204" pitchFamily="18" charset="0"/>
                      </a:rPr>
                      <m:t>=</m:t>
                    </m:r>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𝑇</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oMath>
                </a14:m>
                <a:r>
                  <a:rPr lang="en-US" sz="2400" dirty="0"/>
                  <a:t>  </a:t>
                </a:r>
              </a:p>
              <a:p>
                <a:pPr marL="457200" lvl="1" indent="0">
                  <a:buNone/>
                </a:pPr>
                <a:r>
                  <a:rPr lang="en-US" sz="2400" dirty="0"/>
                  <a:t>We have sixteen possible outcomes, HHHH, HHHT, …., TTTT. The probability of each of those outcomes is </a:t>
                </a:r>
              </a:p>
              <a:p>
                <a:pPr marL="457200" lvl="1" indent="0">
                  <a:buNone/>
                </a:pPr>
                <a:endParaRPr lang="en-US" sz="2400" dirty="0"/>
              </a:p>
              <a:p>
                <a:pPr marL="457200" lvl="1" indent="0" algn="ctr">
                  <a:buNone/>
                </a:pP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i="1" smtClean="0">
                            <a:latin typeface="Cambria Math" panose="02040503050406030204" pitchFamily="18" charset="0"/>
                          </a:rPr>
                          <m:t>2</m:t>
                        </m:r>
                      </m:den>
                    </m:f>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2</m:t>
                            </m:r>
                          </m:e>
                          <m:sup>
                            <m:r>
                              <a:rPr lang="en-US" sz="2400" i="1" smtClean="0">
                                <a:latin typeface="Cambria Math" panose="02040503050406030204" pitchFamily="18" charset="0"/>
                              </a:rPr>
                              <m:t>4</m:t>
                            </m:r>
                          </m:sup>
                        </m:sSup>
                      </m:den>
                    </m:f>
                  </m:oMath>
                </a14:m>
                <a:r>
                  <a:rPr lang="en-US" sz="2400" dirty="0"/>
                  <a:t>  </a:t>
                </a:r>
              </a:p>
              <a:p>
                <a:pPr marL="457200" lvl="1" indent="0">
                  <a:buNone/>
                </a:pPr>
                <a:r>
                  <a:rPr lang="en-US" sz="2400" dirty="0"/>
                  <a:t>Of course, a similar result will hold for n tossings: there will be</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2</m:t>
                        </m:r>
                      </m:e>
                      <m:sup>
                        <m:r>
                          <a:rPr lang="en-US" sz="2400" i="1" smtClean="0">
                            <a:latin typeface="Cambria Math" panose="02040503050406030204" pitchFamily="18" charset="0"/>
                          </a:rPr>
                          <m:t>𝑛</m:t>
                        </m:r>
                      </m:sup>
                    </m:sSup>
                  </m:oMath>
                </a14:m>
                <a:r>
                  <a:rPr lang="en-US" sz="2400" dirty="0"/>
                  <a:t> different possible sequences, each one with a probability of occurring equal to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2</m:t>
                            </m:r>
                          </m:e>
                          <m:sup>
                            <m:r>
                              <a:rPr lang="en-US" sz="2400" i="1" smtClean="0">
                                <a:latin typeface="Cambria Math" panose="02040503050406030204" pitchFamily="18" charset="0"/>
                              </a:rPr>
                              <m:t>𝑛</m:t>
                            </m:r>
                          </m:sup>
                        </m:sSup>
                      </m:den>
                    </m:f>
                    <m:r>
                      <a:rPr lang="en-US" sz="2400" i="1" smtClean="0">
                        <a:latin typeface="Cambria Math" panose="02040503050406030204" pitchFamily="18" charset="0"/>
                      </a:rPr>
                      <m:t>.</m:t>
                    </m:r>
                  </m:oMath>
                </a14:m>
                <a:endParaRPr lang="en-US" sz="2400" dirty="0"/>
              </a:p>
              <a:p>
                <a:pPr marL="457200" lvl="1" indent="0">
                  <a:buNone/>
                </a:pPr>
                <a:r>
                  <a:rPr lang="en-US" sz="2400" dirty="0"/>
                  <a:t>Biased Coins – If the probability of observing a head is p, then the probability of observing a specific sequences that has k heads in n tossings will  be    </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𝑝</m:t>
                        </m:r>
                      </m:e>
                      <m:sup>
                        <m:r>
                          <a:rPr lang="en-US" sz="2400" i="1" smtClean="0">
                            <a:latin typeface="Cambria Math" panose="02040503050406030204" pitchFamily="18" charset="0"/>
                          </a:rPr>
                          <m:t>𝑘</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i="1" smtClean="0">
                                <a:latin typeface="Cambria Math" panose="02040503050406030204" pitchFamily="18" charset="0"/>
                              </a:rPr>
                              <m:t>1−</m:t>
                            </m:r>
                            <m:r>
                              <a:rPr lang="en-US" sz="2400" i="1" smtClean="0">
                                <a:latin typeface="Cambria Math" panose="02040503050406030204" pitchFamily="18" charset="0"/>
                              </a:rPr>
                              <m:t>𝑝</m:t>
                            </m:r>
                          </m:e>
                        </m:d>
                      </m:e>
                      <m:sup>
                        <m:r>
                          <a:rPr lang="en-US" sz="2400" i="1" smtClean="0">
                            <a:latin typeface="Cambria Math" panose="02040503050406030204" pitchFamily="18" charset="0"/>
                          </a:rPr>
                          <m:t>𝑛</m:t>
                        </m:r>
                        <m:r>
                          <a:rPr lang="en-US" sz="2400" i="1" smtClean="0">
                            <a:latin typeface="Cambria Math" panose="02040503050406030204" pitchFamily="18" charset="0"/>
                          </a:rPr>
                          <m:t>−</m:t>
                        </m:r>
                        <m:r>
                          <a:rPr lang="en-US" sz="2400" i="1" smtClean="0">
                            <a:latin typeface="Cambria Math" panose="02040503050406030204" pitchFamily="18" charset="0"/>
                          </a:rPr>
                          <m:t>𝑘</m:t>
                        </m:r>
                      </m:sup>
                    </m:sSup>
                  </m:oMath>
                </a14:m>
                <a:r>
                  <a:rPr lang="en-US" sz="2400" dirty="0"/>
                  <a:t>.    </a:t>
                </a:r>
              </a:p>
              <a:p>
                <a:pPr marL="457200" lvl="1" indent="0">
                  <a:buNone/>
                </a:pPr>
                <a:endParaRPr lang="en-US" sz="2400" dirty="0"/>
              </a:p>
            </p:txBody>
          </p:sp>
        </mc:Choice>
        <mc:Fallback xmlns="">
          <p:sp>
            <p:nvSpPr>
              <p:cNvPr id="3" name="Content Placeholder 2">
                <a:extLst>
                  <a:ext uri="{FF2B5EF4-FFF2-40B4-BE49-F238E27FC236}">
                    <a16:creationId xmlns:a16="http://schemas.microsoft.com/office/drawing/2014/main" id="{B4C40E13-FA67-4782-9391-B0BC43E3222E}"/>
                  </a:ext>
                </a:extLst>
              </p:cNvPr>
              <p:cNvSpPr>
                <a:spLocks noGrp="1" noRot="1" noChangeAspect="1" noMove="1" noResize="1" noEditPoints="1" noAdjustHandles="1" noChangeArrowheads="1" noChangeShapeType="1" noTextEdit="1"/>
              </p:cNvSpPr>
              <p:nvPr>
                <p:ph idx="1"/>
              </p:nvPr>
            </p:nvSpPr>
            <p:spPr>
              <a:xfrm>
                <a:off x="1484311" y="738453"/>
                <a:ext cx="10018713" cy="6119546"/>
              </a:xfrm>
              <a:blipFill>
                <a:blip r:embed="rId2"/>
                <a:stretch>
                  <a:fillRect t="-3187" r="-608"/>
                </a:stretch>
              </a:blipFill>
            </p:spPr>
            <p:txBody>
              <a:bodyPr/>
              <a:lstStyle/>
              <a:p>
                <a:r>
                  <a:rPr lang="en-US">
                    <a:noFill/>
                  </a:rPr>
                  <a:t> </a:t>
                </a:r>
              </a:p>
            </p:txBody>
          </p:sp>
        </mc:Fallback>
      </mc:AlternateContent>
    </p:spTree>
    <p:extLst>
      <p:ext uri="{BB962C8B-B14F-4D97-AF65-F5344CB8AC3E}">
        <p14:creationId xmlns:p14="http://schemas.microsoft.com/office/powerpoint/2010/main" val="392770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697A-5124-4DA9-9341-9B20998F17F6}"/>
              </a:ext>
            </a:extLst>
          </p:cNvPr>
          <p:cNvSpPr>
            <a:spLocks noGrp="1"/>
          </p:cNvSpPr>
          <p:nvPr>
            <p:ph type="title"/>
          </p:nvPr>
        </p:nvSpPr>
        <p:spPr>
          <a:xfrm>
            <a:off x="1407309" y="0"/>
            <a:ext cx="10018713" cy="632861"/>
          </a:xfrm>
        </p:spPr>
        <p:txBody>
          <a:bodyPr>
            <a:normAutofit fontScale="90000"/>
          </a:bodyPr>
          <a:lstStyle/>
          <a:p>
            <a:r>
              <a:rPr lang="en-US" dirty="0"/>
              <a:t>Convergence Speed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85B2E7-D220-41D2-9B04-55B760BE062E}"/>
                  </a:ext>
                </a:extLst>
              </p:cNvPr>
              <p:cNvSpPr>
                <a:spLocks noGrp="1"/>
              </p:cNvSpPr>
              <p:nvPr>
                <p:ph idx="1"/>
              </p:nvPr>
            </p:nvSpPr>
            <p:spPr>
              <a:xfrm>
                <a:off x="1484310" y="712270"/>
                <a:ext cx="10018713" cy="1761424"/>
              </a:xfrm>
            </p:spPr>
            <p:txBody>
              <a:bodyPr/>
              <a:lstStyle/>
              <a:p>
                <a:r>
                  <a:rPr lang="en-US" dirty="0"/>
                  <a:t>In a third step 100,000 sums of ten uniforms, </a:t>
                </a:r>
                <a14:m>
                  <m:oMath xmlns:m="http://schemas.openxmlformats.org/officeDocument/2006/math">
                    <m:r>
                      <a:rPr lang="pl-PL" i="1" dirty="0" smtClean="0">
                        <a:latin typeface="Cambria Math" panose="02040503050406030204" pitchFamily="18" charset="0"/>
                      </a:rPr>
                      <m:t>𝑍</m:t>
                    </m:r>
                    <m:r>
                      <a:rPr lang="pl-PL" i="1" dirty="0" smtClean="0">
                        <a:latin typeface="Cambria Math" panose="02040503050406030204" pitchFamily="18" charset="0"/>
                      </a:rPr>
                      <m:t>=</m:t>
                    </m:r>
                    <m:nary>
                      <m:naryPr>
                        <m:chr m:val="∑"/>
                        <m:ctrlPr>
                          <a:rPr lang="pl-PL" i="1" dirty="0" smtClean="0">
                            <a:latin typeface="Cambria Math" panose="02040503050406030204" pitchFamily="18" charset="0"/>
                          </a:rPr>
                        </m:ctrlPr>
                      </m:naryPr>
                      <m:sub>
                        <m:r>
                          <a:rPr lang="pl-PL" i="1" dirty="0" smtClean="0">
                            <a:latin typeface="Cambria Math" panose="02040503050406030204" pitchFamily="18" charset="0"/>
                          </a:rPr>
                          <m:t>𝑖</m:t>
                        </m:r>
                        <m:r>
                          <a:rPr lang="pl-PL" i="1" dirty="0" smtClean="0">
                            <a:latin typeface="Cambria Math" panose="02040503050406030204" pitchFamily="18" charset="0"/>
                          </a:rPr>
                          <m:t>=1</m:t>
                        </m:r>
                      </m:sub>
                      <m:sup>
                        <m:r>
                          <a:rPr lang="pl-PL" i="1" dirty="0" smtClean="0">
                            <a:latin typeface="Cambria Math" panose="02040503050406030204" pitchFamily="18" charset="0"/>
                          </a:rPr>
                          <m:t>10</m:t>
                        </m:r>
                      </m:sup>
                      <m:e>
                        <m:sSub>
                          <m:sSubPr>
                            <m:ctrlPr>
                              <a:rPr lang="pl-PL" i="1" dirty="0" smtClean="0">
                                <a:latin typeface="Cambria Math" panose="02040503050406030204" pitchFamily="18" charset="0"/>
                              </a:rPr>
                            </m:ctrlPr>
                          </m:sSubPr>
                          <m:e>
                            <m:r>
                              <a:rPr lang="pl-PL" i="1" dirty="0" smtClean="0">
                                <a:latin typeface="Cambria Math" panose="02040503050406030204" pitchFamily="18" charset="0"/>
                              </a:rPr>
                              <m:t>𝑈</m:t>
                            </m:r>
                          </m:e>
                          <m:sub>
                            <m:r>
                              <a:rPr lang="pl-PL" i="1" dirty="0" smtClean="0">
                                <a:latin typeface="Cambria Math" panose="02040503050406030204" pitchFamily="18" charset="0"/>
                              </a:rPr>
                              <m:t>𝑖</m:t>
                            </m:r>
                          </m:sub>
                        </m:sSub>
                      </m:e>
                    </m:nary>
                  </m:oMath>
                </a14:m>
                <a:r>
                  <a:rPr lang="en-US" dirty="0"/>
                  <a:t>, were simulated. Both the histogram of the results and the relevant Q-Q plot are shown below. Both show that </a:t>
                </a:r>
                <a:r>
                  <a:rPr lang="en-US" i="1" dirty="0"/>
                  <a:t>Z </a:t>
                </a:r>
                <a:r>
                  <a:rPr lang="en-US" dirty="0"/>
                  <a:t>has a distribution that is indistinguishable from the normal.</a:t>
                </a:r>
              </a:p>
            </p:txBody>
          </p:sp>
        </mc:Choice>
        <mc:Fallback xmlns="">
          <p:sp>
            <p:nvSpPr>
              <p:cNvPr id="3" name="Content Placeholder 2">
                <a:extLst>
                  <a:ext uri="{FF2B5EF4-FFF2-40B4-BE49-F238E27FC236}">
                    <a16:creationId xmlns:a16="http://schemas.microsoft.com/office/drawing/2014/main" id="{D885B2E7-D220-41D2-9B04-55B760BE062E}"/>
                  </a:ext>
                </a:extLst>
              </p:cNvPr>
              <p:cNvSpPr>
                <a:spLocks noGrp="1" noRot="1" noChangeAspect="1" noMove="1" noResize="1" noEditPoints="1" noAdjustHandles="1" noChangeArrowheads="1" noChangeShapeType="1" noTextEdit="1"/>
              </p:cNvSpPr>
              <p:nvPr>
                <p:ph idx="1"/>
              </p:nvPr>
            </p:nvSpPr>
            <p:spPr>
              <a:xfrm>
                <a:off x="1484310" y="712270"/>
                <a:ext cx="10018713" cy="1761424"/>
              </a:xfrm>
              <a:blipFill>
                <a:blip r:embed="rId2"/>
                <a:stretch>
                  <a:fillRect l="-1521" t="-4152" r="-791" b="-24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B9DBC95-4345-4614-B590-DD6AF2B9B44A}"/>
              </a:ext>
            </a:extLst>
          </p:cNvPr>
          <p:cNvPicPr>
            <a:picLocks noChangeAspect="1"/>
          </p:cNvPicPr>
          <p:nvPr/>
        </p:nvPicPr>
        <p:blipFill>
          <a:blip r:embed="rId3"/>
          <a:stretch>
            <a:fillRect/>
          </a:stretch>
        </p:blipFill>
        <p:spPr>
          <a:xfrm>
            <a:off x="1808128" y="3110473"/>
            <a:ext cx="4398380" cy="2547668"/>
          </a:xfrm>
          <a:prstGeom prst="rect">
            <a:avLst/>
          </a:prstGeom>
        </p:spPr>
      </p:pic>
      <p:pic>
        <p:nvPicPr>
          <p:cNvPr id="7" name="Picture 6">
            <a:extLst>
              <a:ext uri="{FF2B5EF4-FFF2-40B4-BE49-F238E27FC236}">
                <a16:creationId xmlns:a16="http://schemas.microsoft.com/office/drawing/2014/main" id="{9E28EBFF-3611-4469-BC92-9070B3D93F3A}"/>
              </a:ext>
            </a:extLst>
          </p:cNvPr>
          <p:cNvPicPr>
            <a:picLocks noChangeAspect="1"/>
          </p:cNvPicPr>
          <p:nvPr/>
        </p:nvPicPr>
        <p:blipFill>
          <a:blip r:embed="rId4"/>
          <a:stretch>
            <a:fillRect/>
          </a:stretch>
        </p:blipFill>
        <p:spPr>
          <a:xfrm>
            <a:off x="6688136" y="3110473"/>
            <a:ext cx="4398380" cy="2547668"/>
          </a:xfrm>
          <a:prstGeom prst="rect">
            <a:avLst/>
          </a:prstGeom>
        </p:spPr>
      </p:pic>
    </p:spTree>
    <p:extLst>
      <p:ext uri="{BB962C8B-B14F-4D97-AF65-F5344CB8AC3E}">
        <p14:creationId xmlns:p14="http://schemas.microsoft.com/office/powerpoint/2010/main" val="2225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E3D2-355F-47F3-99C4-ED0ABD7F068B}"/>
              </a:ext>
            </a:extLst>
          </p:cNvPr>
          <p:cNvSpPr>
            <a:spLocks noGrp="1"/>
          </p:cNvSpPr>
          <p:nvPr>
            <p:ph type="title"/>
          </p:nvPr>
        </p:nvSpPr>
        <p:spPr>
          <a:xfrm>
            <a:off x="1484310" y="0"/>
            <a:ext cx="10018713" cy="584735"/>
          </a:xfrm>
        </p:spPr>
        <p:txBody>
          <a:bodyPr>
            <a:normAutofit fontScale="90000"/>
          </a:bodyPr>
          <a:lstStyle/>
          <a:p>
            <a:r>
              <a:rPr lang="en-US" dirty="0"/>
              <a:t>Conditional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F32EED-C0F1-467A-B669-4D5BC65F9BA6}"/>
                  </a:ext>
                </a:extLst>
              </p:cNvPr>
              <p:cNvSpPr>
                <a:spLocks noGrp="1"/>
              </p:cNvSpPr>
              <p:nvPr>
                <p:ph idx="1"/>
              </p:nvPr>
            </p:nvSpPr>
            <p:spPr>
              <a:xfrm>
                <a:off x="1484310" y="693019"/>
                <a:ext cx="10018713" cy="5303520"/>
              </a:xfrm>
            </p:spPr>
            <p:txBody>
              <a:bodyPr/>
              <a:lstStyle/>
              <a:p>
                <a:r>
                  <a:rPr lang="en-US" dirty="0"/>
                  <a:t>Not all random variables are independent. In many situations the knowledge that an event has occurred impacts the probability of the occurrence of another event.</a:t>
                </a:r>
              </a:p>
              <a:p>
                <a:r>
                  <a:rPr lang="en-US" b="1" dirty="0"/>
                  <a:t>Definition - </a:t>
                </a:r>
                <a:r>
                  <a:rPr lang="en-US" dirty="0"/>
                  <a:t>The probability of the event B given that A has occurred, denoted by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e>
                      <m:e>
                        <m:r>
                          <a:rPr lang="en-US" i="1" smtClean="0">
                            <a:latin typeface="Cambria Math" panose="02040503050406030204" pitchFamily="18" charset="0"/>
                          </a:rPr>
                          <m:t>𝐴</m:t>
                        </m:r>
                      </m:e>
                    </m:d>
                  </m:oMath>
                </a14:m>
                <a:r>
                  <a:rPr lang="en-US" dirty="0"/>
                  <a:t> is given by</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e>
                        <m:e>
                          <m:r>
                            <a:rPr lang="en-US" i="1" smtClean="0">
                              <a:latin typeface="Cambria Math" panose="02040503050406030204" pitchFamily="18" charset="0"/>
                            </a:rPr>
                            <m:t>𝐴</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smtClean="0">
                                  <a:latin typeface="Cambria Math" panose="02040503050406030204" pitchFamily="18" charset="0"/>
                                </a:rPr>
                                <m:t>𝐵</m:t>
                              </m:r>
                            </m:e>
                          </m:d>
                        </m:num>
                        <m:den>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e>
                          </m:d>
                        </m:den>
                      </m:f>
                    </m:oMath>
                  </m:oMathPara>
                </a14:m>
                <a:endParaRPr lang="en-US" dirty="0"/>
              </a:p>
              <a:p>
                <a:pPr>
                  <a:buFont typeface="Arial" panose="020B0604020202020204" pitchFamily="34" charset="0"/>
                  <a:buChar char="•"/>
                </a:pPr>
                <a:r>
                  <a:rPr lang="en-US" dirty="0"/>
                  <a:t>The expression above is referred as the </a:t>
                </a:r>
                <a:r>
                  <a:rPr lang="en-US" b="1" dirty="0"/>
                  <a:t>Conditional Probability Formula</a:t>
                </a:r>
                <a:r>
                  <a:rPr lang="en-US" dirty="0"/>
                  <a:t>.</a:t>
                </a:r>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82F32EED-C0F1-467A-B669-4D5BC65F9BA6}"/>
                  </a:ext>
                </a:extLst>
              </p:cNvPr>
              <p:cNvSpPr>
                <a:spLocks noGrp="1" noRot="1" noChangeAspect="1" noMove="1" noResize="1" noEditPoints="1" noAdjustHandles="1" noChangeArrowheads="1" noChangeShapeType="1" noTextEdit="1"/>
              </p:cNvSpPr>
              <p:nvPr>
                <p:ph idx="1"/>
              </p:nvPr>
            </p:nvSpPr>
            <p:spPr>
              <a:xfrm>
                <a:off x="1484310" y="693019"/>
                <a:ext cx="10018713" cy="5303520"/>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215041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BA67-6CA0-46D2-9578-F40BF833E4AE}"/>
              </a:ext>
            </a:extLst>
          </p:cNvPr>
          <p:cNvSpPr>
            <a:spLocks noGrp="1"/>
          </p:cNvSpPr>
          <p:nvPr>
            <p:ph type="title"/>
          </p:nvPr>
        </p:nvSpPr>
        <p:spPr>
          <a:xfrm>
            <a:off x="1484311" y="1"/>
            <a:ext cx="10018713" cy="654518"/>
          </a:xfrm>
        </p:spPr>
        <p:txBody>
          <a:bodyPr>
            <a:normAutofit fontScale="90000"/>
          </a:bodyPr>
          <a:lstStyle/>
          <a:p>
            <a:r>
              <a:rPr lang="en-US" dirty="0"/>
              <a:t>Warning </a:t>
            </a:r>
          </a:p>
        </p:txBody>
      </p:sp>
      <p:sp>
        <p:nvSpPr>
          <p:cNvPr id="3" name="Content Placeholder 2">
            <a:extLst>
              <a:ext uri="{FF2B5EF4-FFF2-40B4-BE49-F238E27FC236}">
                <a16:creationId xmlns:a16="http://schemas.microsoft.com/office/drawing/2014/main" id="{EBBEF89C-F29D-4EBF-AE6B-2A3281166284}"/>
              </a:ext>
            </a:extLst>
          </p:cNvPr>
          <p:cNvSpPr>
            <a:spLocks noGrp="1"/>
          </p:cNvSpPr>
          <p:nvPr>
            <p:ph idx="1"/>
          </p:nvPr>
        </p:nvSpPr>
        <p:spPr>
          <a:xfrm>
            <a:off x="1484310" y="654519"/>
            <a:ext cx="10018713" cy="2040555"/>
          </a:xfrm>
        </p:spPr>
        <p:txBody>
          <a:bodyPr/>
          <a:lstStyle/>
          <a:p>
            <a:r>
              <a:rPr lang="en-US" dirty="0"/>
              <a:t>Although the </a:t>
            </a:r>
            <a:r>
              <a:rPr lang="en-US" b="1" dirty="0"/>
              <a:t>Conditional Probability Formula </a:t>
            </a:r>
            <a:r>
              <a:rPr lang="en-US" dirty="0"/>
              <a:t>is extremely simple, it is frequently misunderstood. Take for example the set of diagrams below, taken from a popular website dedicated to Biostatistics, which purports to enumerate the possible base cases of conditional statistics.</a:t>
            </a:r>
          </a:p>
        </p:txBody>
      </p:sp>
      <p:pic>
        <p:nvPicPr>
          <p:cNvPr id="5" name="Picture 4">
            <a:extLst>
              <a:ext uri="{FF2B5EF4-FFF2-40B4-BE49-F238E27FC236}">
                <a16:creationId xmlns:a16="http://schemas.microsoft.com/office/drawing/2014/main" id="{A68F17F7-21CF-48DC-928F-55F517E51BB7}"/>
              </a:ext>
            </a:extLst>
          </p:cNvPr>
          <p:cNvPicPr>
            <a:picLocks noChangeAspect="1"/>
          </p:cNvPicPr>
          <p:nvPr/>
        </p:nvPicPr>
        <p:blipFill>
          <a:blip r:embed="rId2"/>
          <a:stretch>
            <a:fillRect/>
          </a:stretch>
        </p:blipFill>
        <p:spPr>
          <a:xfrm>
            <a:off x="3734602" y="2787770"/>
            <a:ext cx="4793381" cy="17842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3457D7-A788-4B05-9E62-E9653D863C03}"/>
                  </a:ext>
                </a:extLst>
              </p:cNvPr>
              <p:cNvSpPr txBox="1"/>
              <p:nvPr/>
            </p:nvSpPr>
            <p:spPr>
              <a:xfrm>
                <a:off x="1782099" y="5553777"/>
                <a:ext cx="9423133" cy="810543"/>
              </a:xfrm>
              <a:prstGeom prst="rect">
                <a:avLst/>
              </a:prstGeom>
              <a:noFill/>
            </p:spPr>
            <p:txBody>
              <a:bodyPr wrap="square" rtlCol="0">
                <a:spAutoFit/>
              </a:bodyPr>
              <a:lstStyle/>
              <a:p>
                <a:pPr algn="ctr"/>
                <a:r>
                  <a:rPr lang="en-US" dirty="0"/>
                  <a:t>The first panel, that one on the left is clearly </a:t>
                </a:r>
                <a:r>
                  <a:rPr lang="en-US" b="1" dirty="0"/>
                  <a:t>wrong</a:t>
                </a:r>
                <a:r>
                  <a:rPr lang="en-US" dirty="0"/>
                  <a:t>. The conditional probability is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e>
                      <m:e>
                        <m:r>
                          <a:rPr lang="en-US" i="1" smtClean="0">
                            <a:latin typeface="Cambria Math" panose="02040503050406030204" pitchFamily="18" charset="0"/>
                          </a:rPr>
                          <m:t>𝐵</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r>
                              <a:rPr lang="en-US" i="1" smtClean="0">
                                <a:latin typeface="Cambria Math" panose="02040503050406030204" pitchFamily="18" charset="0"/>
                              </a:rPr>
                              <m:t>∩</m:t>
                            </m:r>
                            <m:r>
                              <a:rPr lang="en-US" i="1" smtClean="0">
                                <a:latin typeface="Cambria Math" panose="02040503050406030204" pitchFamily="18" charset="0"/>
                              </a:rPr>
                              <m:t>𝐴</m:t>
                            </m:r>
                          </m:e>
                        </m:d>
                      </m:num>
                      <m:den>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e>
                        </m:d>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e>
                        </m:d>
                      </m:num>
                      <m:den>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e>
                        </m:d>
                      </m:den>
                    </m:f>
                    <m:r>
                      <a:rPr lang="en-US" i="1" smtClean="0">
                        <a:latin typeface="Cambria Math" panose="02040503050406030204" pitchFamily="18" charset="0"/>
                      </a:rPr>
                      <m:t>≠1</m:t>
                    </m:r>
                  </m:oMath>
                </a14:m>
                <a:endParaRPr lang="en-US" dirty="0"/>
              </a:p>
            </p:txBody>
          </p:sp>
        </mc:Choice>
        <mc:Fallback xmlns="">
          <p:sp>
            <p:nvSpPr>
              <p:cNvPr id="6" name="TextBox 5">
                <a:extLst>
                  <a:ext uri="{FF2B5EF4-FFF2-40B4-BE49-F238E27FC236}">
                    <a16:creationId xmlns:a16="http://schemas.microsoft.com/office/drawing/2014/main" id="{963457D7-A788-4B05-9E62-E9653D863C03}"/>
                  </a:ext>
                </a:extLst>
              </p:cNvPr>
              <p:cNvSpPr txBox="1">
                <a:spLocks noRot="1" noChangeAspect="1" noMove="1" noResize="1" noEditPoints="1" noAdjustHandles="1" noChangeArrowheads="1" noChangeShapeType="1" noTextEdit="1"/>
              </p:cNvSpPr>
              <p:nvPr/>
            </p:nvSpPr>
            <p:spPr>
              <a:xfrm>
                <a:off x="1782099" y="5553777"/>
                <a:ext cx="9423133" cy="810543"/>
              </a:xfrm>
              <a:prstGeom prst="rect">
                <a:avLst/>
              </a:prstGeom>
              <a:blipFill>
                <a:blip r:embed="rId3"/>
                <a:stretch>
                  <a:fillRect t="-3759" r="-259"/>
                </a:stretch>
              </a:blipFill>
            </p:spPr>
            <p:txBody>
              <a:bodyPr/>
              <a:lstStyle/>
              <a:p>
                <a:r>
                  <a:rPr lang="en-US">
                    <a:noFill/>
                  </a:rPr>
                  <a:t> </a:t>
                </a:r>
              </a:p>
            </p:txBody>
          </p:sp>
        </mc:Fallback>
      </mc:AlternateContent>
    </p:spTree>
    <p:extLst>
      <p:ext uri="{BB962C8B-B14F-4D97-AF65-F5344CB8AC3E}">
        <p14:creationId xmlns:p14="http://schemas.microsoft.com/office/powerpoint/2010/main" val="152704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9CE6-CD37-44AD-BAA2-4FCB5DA1CC13}"/>
              </a:ext>
            </a:extLst>
          </p:cNvPr>
          <p:cNvSpPr>
            <a:spLocks noGrp="1"/>
          </p:cNvSpPr>
          <p:nvPr>
            <p:ph type="title"/>
          </p:nvPr>
        </p:nvSpPr>
        <p:spPr>
          <a:xfrm>
            <a:off x="1484310" y="0"/>
            <a:ext cx="10018713" cy="594360"/>
          </a:xfrm>
        </p:spPr>
        <p:txBody>
          <a:bodyPr>
            <a:normAutofit fontScale="90000"/>
          </a:bodyPr>
          <a:lstStyle/>
          <a:p>
            <a:r>
              <a:rPr lang="en-US" dirty="0"/>
              <a:t>Conditional Probability and Independence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EE467-A166-4C0B-A4BE-28C2F97A078E}"/>
                  </a:ext>
                </a:extLst>
              </p:cNvPr>
              <p:cNvSpPr>
                <a:spLocks noGrp="1"/>
              </p:cNvSpPr>
              <p:nvPr>
                <p:ph idx="1"/>
              </p:nvPr>
            </p:nvSpPr>
            <p:spPr>
              <a:xfrm>
                <a:off x="1484310" y="789273"/>
                <a:ext cx="10018713" cy="5001928"/>
              </a:xfrm>
            </p:spPr>
            <p:txBody>
              <a:bodyPr/>
              <a:lstStyle/>
              <a:p>
                <a:r>
                  <a:rPr lang="en-US" b="1" dirty="0"/>
                  <a:t>Proposition -</a:t>
                </a:r>
                <a:r>
                  <a:rPr lang="en-US" dirty="0"/>
                  <a:t> It can be easily shown that two random variables </a:t>
                </a:r>
                <a:r>
                  <a:rPr lang="en-US" i="1" dirty="0"/>
                  <a:t>X</a:t>
                </a:r>
                <a:r>
                  <a:rPr lang="en-US" dirty="0"/>
                  <a:t> and </a:t>
                </a:r>
                <a:r>
                  <a:rPr lang="en-US" i="1" dirty="0"/>
                  <a:t>Y</a:t>
                </a:r>
                <a:r>
                  <a:rPr lang="en-US" dirty="0"/>
                  <a:t> are independent if and only if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r>
                            <a:rPr lang="en-US" i="1" smtClean="0">
                              <a:latin typeface="Cambria Math" panose="02040503050406030204" pitchFamily="18" charset="0"/>
                            </a:rPr>
                            <m:t>∈</m:t>
                          </m:r>
                          <m:r>
                            <a:rPr lang="en-US" i="1" smtClean="0">
                              <a:latin typeface="Cambria Math" panose="02040503050406030204" pitchFamily="18" charset="0"/>
                            </a:rPr>
                            <m:t>𝐴</m:t>
                          </m:r>
                        </m:e>
                        <m:e>
                          <m:r>
                            <a:rPr lang="en-US" i="1" smtClean="0">
                              <a:latin typeface="Cambria Math" panose="02040503050406030204" pitchFamily="18" charset="0"/>
                            </a:rPr>
                            <m:t>𝑌</m:t>
                          </m:r>
                          <m:r>
                            <a:rPr lang="en-US" i="1" smtClean="0">
                              <a:latin typeface="Cambria Math" panose="02040503050406030204" pitchFamily="18" charset="0"/>
                            </a:rPr>
                            <m:t>∈</m:t>
                          </m:r>
                          <m:r>
                            <a:rPr lang="en-US" i="1" smtClean="0">
                              <a:latin typeface="Cambria Math" panose="02040503050406030204" pitchFamily="18" charset="0"/>
                            </a:rPr>
                            <m:t>𝐵</m:t>
                          </m:r>
                        </m:e>
                      </m:d>
                      <m:r>
                        <a:rPr lang="en-US" i="1" smtClean="0">
                          <a:latin typeface="Cambria Math" panose="02040503050406030204" pitchFamily="18" charset="0"/>
                        </a:rPr>
                        <m:t>=</m:t>
                      </m:r>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r>
                            <a:rPr lang="en-US" i="1" smtClean="0">
                              <a:latin typeface="Cambria Math" panose="02040503050406030204" pitchFamily="18" charset="0"/>
                            </a:rPr>
                            <m:t>∈</m:t>
                          </m:r>
                          <m:r>
                            <a:rPr lang="en-US" i="1" smtClean="0">
                              <a:latin typeface="Cambria Math" panose="02040503050406030204" pitchFamily="18" charset="0"/>
                            </a:rPr>
                            <m:t>𝐴</m:t>
                          </m:r>
                        </m:e>
                      </m:d>
                    </m:oMath>
                  </m:oMathPara>
                </a14:m>
                <a:endParaRPr lang="en-US" dirty="0"/>
              </a:p>
              <a:p>
                <a:pPr algn="ctr">
                  <a:buFont typeface="Arial" panose="020B0604020202020204" pitchFamily="34" charset="0"/>
                  <a:buChar char="•"/>
                </a:pPr>
                <a:r>
                  <a:rPr lang="en-US" b="1" dirty="0"/>
                  <a:t>The Addition Rule for Conditional Probabilities - </a:t>
                </a:r>
                <a:r>
                  <a:rPr lang="en-US" dirty="0"/>
                  <a:t>Assume that </a:t>
                </a:r>
                <a:r>
                  <a:rPr lang="en-US" i="1" dirty="0"/>
                  <a:t>Y</a:t>
                </a:r>
                <a:r>
                  <a:rPr lang="en-US" dirty="0"/>
                  <a:t> takes only the values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  A useful rule in calculating probabilities of events is </a:t>
                </a:r>
                <a14:m>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r>
                          <a:rPr lang="en-US" i="1" smtClean="0">
                            <a:latin typeface="Cambria Math" panose="02040503050406030204" pitchFamily="18" charset="0"/>
                          </a:rPr>
                          <m:t>∈</m:t>
                        </m:r>
                        <m:r>
                          <a:rPr lang="en-US" i="1" smtClean="0">
                            <a:latin typeface="Cambria Math" panose="02040503050406030204" pitchFamily="18" charset="0"/>
                          </a:rPr>
                          <m:t>𝐴</m:t>
                        </m:r>
                      </m:e>
                    </m:d>
                    <m:r>
                      <a:rPr lang="en-US"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a:rPr lang="en-US" i="1" smtClean="0">
                            <a:latin typeface="Cambria Math" panose="02040503050406030204" pitchFamily="18" charset="0"/>
                          </a:rPr>
                          <m:t>𝑘</m:t>
                        </m:r>
                      </m:sub>
                      <m:sup/>
                      <m:e>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𝑋</m:t>
                            </m:r>
                            <m:r>
                              <a:rPr lang="en-US" i="1" smtClean="0">
                                <a:latin typeface="Cambria Math" panose="02040503050406030204" pitchFamily="18" charset="0"/>
                              </a:rPr>
                              <m:t>∈</m:t>
                            </m:r>
                            <m:r>
                              <a:rPr lang="en-US" i="1" smtClean="0">
                                <a:latin typeface="Cambria Math" panose="02040503050406030204" pitchFamily="18" charset="0"/>
                              </a:rPr>
                              <m:t>𝐴</m:t>
                            </m:r>
                          </m:e>
                          <m:e>
                            <m:r>
                              <a:rPr lang="en-US" i="1" smtClean="0">
                                <a:latin typeface="Cambria Math" panose="02040503050406030204" pitchFamily="18" charset="0"/>
                              </a:rPr>
                              <m:t>𝑌</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𝑘</m:t>
                                </m:r>
                              </m:sub>
                            </m:sSub>
                          </m:e>
                        </m:d>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𝑌</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𝑘</m:t>
                                </m:r>
                              </m:sub>
                            </m:sSub>
                          </m:e>
                        </m:d>
                      </m:e>
                    </m:nary>
                  </m:oMath>
                </a14:m>
                <a:endParaRPr lang="en-US" dirty="0"/>
              </a:p>
            </p:txBody>
          </p:sp>
        </mc:Choice>
        <mc:Fallback xmlns="">
          <p:sp>
            <p:nvSpPr>
              <p:cNvPr id="3" name="Content Placeholder 2">
                <a:extLst>
                  <a:ext uri="{FF2B5EF4-FFF2-40B4-BE49-F238E27FC236}">
                    <a16:creationId xmlns:a16="http://schemas.microsoft.com/office/drawing/2014/main" id="{28CEE467-A166-4C0B-A4BE-28C2F97A078E}"/>
                  </a:ext>
                </a:extLst>
              </p:cNvPr>
              <p:cNvSpPr>
                <a:spLocks noGrp="1" noRot="1" noChangeAspect="1" noMove="1" noResize="1" noEditPoints="1" noAdjustHandles="1" noChangeArrowheads="1" noChangeShapeType="1" noTextEdit="1"/>
              </p:cNvSpPr>
              <p:nvPr>
                <p:ph idx="1"/>
              </p:nvPr>
            </p:nvSpPr>
            <p:spPr>
              <a:xfrm>
                <a:off x="1484310" y="789273"/>
                <a:ext cx="10018713" cy="5001928"/>
              </a:xfrm>
              <a:blipFill>
                <a:blip r:embed="rId2"/>
                <a:stretch>
                  <a:fillRect l="-1521" r="-1034"/>
                </a:stretch>
              </a:blipFill>
            </p:spPr>
            <p:txBody>
              <a:bodyPr/>
              <a:lstStyle/>
              <a:p>
                <a:r>
                  <a:rPr lang="en-US">
                    <a:noFill/>
                  </a:rPr>
                  <a:t> </a:t>
                </a:r>
              </a:p>
            </p:txBody>
          </p:sp>
        </mc:Fallback>
      </mc:AlternateContent>
    </p:spTree>
    <p:extLst>
      <p:ext uri="{BB962C8B-B14F-4D97-AF65-F5344CB8AC3E}">
        <p14:creationId xmlns:p14="http://schemas.microsoft.com/office/powerpoint/2010/main" val="8360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F611-2C77-426A-AF0C-93057060FB66}"/>
              </a:ext>
            </a:extLst>
          </p:cNvPr>
          <p:cNvSpPr>
            <a:spLocks noGrp="1"/>
          </p:cNvSpPr>
          <p:nvPr>
            <p:ph type="title"/>
          </p:nvPr>
        </p:nvSpPr>
        <p:spPr>
          <a:xfrm>
            <a:off x="1484310" y="0"/>
            <a:ext cx="10018713" cy="623236"/>
          </a:xfrm>
        </p:spPr>
        <p:txBody>
          <a:bodyPr>
            <a:normAutofit fontScale="90000"/>
          </a:bodyPr>
          <a:lstStyle/>
          <a:p>
            <a:r>
              <a:rPr lang="en-US" dirty="0"/>
              <a:t>The Bayes Theorem</a:t>
            </a:r>
          </a:p>
        </p:txBody>
      </p:sp>
      <p:sp>
        <p:nvSpPr>
          <p:cNvPr id="3" name="Content Placeholder 2">
            <a:extLst>
              <a:ext uri="{FF2B5EF4-FFF2-40B4-BE49-F238E27FC236}">
                <a16:creationId xmlns:a16="http://schemas.microsoft.com/office/drawing/2014/main" id="{23B5621C-6B40-45FA-993A-5B9E10D07D88}"/>
              </a:ext>
            </a:extLst>
          </p:cNvPr>
          <p:cNvSpPr>
            <a:spLocks noGrp="1"/>
          </p:cNvSpPr>
          <p:nvPr>
            <p:ph idx="1"/>
          </p:nvPr>
        </p:nvSpPr>
        <p:spPr>
          <a:xfrm>
            <a:off x="1484309" y="623236"/>
            <a:ext cx="10018713" cy="6008570"/>
          </a:xfrm>
        </p:spPr>
        <p:txBody>
          <a:bodyPr>
            <a:normAutofit fontScale="92500" lnSpcReduction="10000"/>
          </a:bodyPr>
          <a:lstStyle/>
          <a:p>
            <a:r>
              <a:rPr lang="en-US" dirty="0"/>
              <a:t>No medical test is one hundred percent accurate. Tests produce false-positives (a patient is deemed sick but is, in fact healthy) and false-negatives (a patient is deemed healthy but is, in fact sick). Interpreting test results properly require a bit of Probability Theory.</a:t>
            </a:r>
          </a:p>
          <a:p>
            <a:r>
              <a:rPr lang="en-US" dirty="0"/>
              <a:t>To illustrate the process, consider that a patient goes to see a doctor. The doctor performs a test with 99 percent reliability--that is, 99 percent of people who are sick test positive  (this is called the </a:t>
            </a:r>
            <a:r>
              <a:rPr lang="en-US" b="1" dirty="0"/>
              <a:t>sensitivity </a:t>
            </a:r>
            <a:r>
              <a:rPr lang="en-US" dirty="0"/>
              <a:t>of the test)   and 99 percent of the healthy people test negative (this is called the </a:t>
            </a:r>
            <a:r>
              <a:rPr lang="en-US" b="1" dirty="0"/>
              <a:t>specificity</a:t>
            </a:r>
            <a:r>
              <a:rPr lang="en-US" dirty="0"/>
              <a:t> of the test). The doctor knows that only 1 percent of the people in the country are sick. Now the question is: if the patient tests positive, what are the chances the patient is sick?</a:t>
            </a:r>
          </a:p>
          <a:p>
            <a:r>
              <a:rPr lang="en-US" dirty="0"/>
              <a:t>The intuitive answer is 99 percent, but the correct answer  is very different. The solution to the question can easily be calculated using Bayes' theorem. Bayes, who was a reverend who lived in 18</a:t>
            </a:r>
            <a:r>
              <a:rPr lang="en-US" baseline="30000" dirty="0"/>
              <a:t>th </a:t>
            </a:r>
            <a:r>
              <a:rPr lang="en-US" dirty="0"/>
              <a:t> Century England stated that the probability you test positive</a:t>
            </a:r>
            <a:r>
              <a:rPr lang="en-US" b="1" dirty="0"/>
              <a:t> AND </a:t>
            </a:r>
            <a:r>
              <a:rPr lang="en-US" dirty="0"/>
              <a:t>are sick is the product of the likelihood that you test positive </a:t>
            </a:r>
            <a:r>
              <a:rPr lang="en-US" b="1" dirty="0"/>
              <a:t>GIVEN</a:t>
            </a:r>
            <a:r>
              <a:rPr lang="en-US" dirty="0"/>
              <a:t> that you are sick and the "prior" probability that you are sick (the prevalence in the population). Bayes' theorem allows one to compute a conditional probability based on the available information.</a:t>
            </a:r>
          </a:p>
        </p:txBody>
      </p:sp>
    </p:spTree>
    <p:extLst>
      <p:ext uri="{BB962C8B-B14F-4D97-AF65-F5344CB8AC3E}">
        <p14:creationId xmlns:p14="http://schemas.microsoft.com/office/powerpoint/2010/main" val="422054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7085-EF53-4CD2-A4F1-0F04CC1942F3}"/>
              </a:ext>
            </a:extLst>
          </p:cNvPr>
          <p:cNvSpPr>
            <a:spLocks noGrp="1"/>
          </p:cNvSpPr>
          <p:nvPr>
            <p:ph type="title"/>
          </p:nvPr>
        </p:nvSpPr>
        <p:spPr>
          <a:xfrm>
            <a:off x="1484310" y="0"/>
            <a:ext cx="10018713" cy="565484"/>
          </a:xfrm>
        </p:spPr>
        <p:txBody>
          <a:bodyPr>
            <a:normAutofit fontScale="90000"/>
          </a:bodyPr>
          <a:lstStyle/>
          <a:p>
            <a:r>
              <a:rPr lang="en-US" dirty="0"/>
              <a:t>Bayes Theorem -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0E94BC-37D0-4717-B954-A6BD302D6E35}"/>
                  </a:ext>
                </a:extLst>
              </p:cNvPr>
              <p:cNvSpPr>
                <a:spLocks noGrp="1"/>
              </p:cNvSpPr>
              <p:nvPr>
                <p:ph idx="1"/>
              </p:nvPr>
            </p:nvSpPr>
            <p:spPr>
              <a:xfrm>
                <a:off x="1484310" y="654519"/>
                <a:ext cx="10018713" cy="2774481"/>
              </a:xfrm>
            </p:spPr>
            <p:txBody>
              <a:bodyPr/>
              <a:lstStyle/>
              <a:p>
                <a:r>
                  <a:rPr lang="en-US" dirty="0"/>
                  <a:t>The theorem states that</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e>
                        <m:e>
                          <m:r>
                            <a:rPr lang="en-US" i="1" smtClean="0">
                              <a:latin typeface="Cambria Math" panose="02040503050406030204" pitchFamily="18" charset="0"/>
                            </a:rPr>
                            <m:t>𝐵</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e>
                            <m:e>
                              <m:r>
                                <a:rPr lang="en-US" i="1" smtClean="0">
                                  <a:latin typeface="Cambria Math" panose="02040503050406030204" pitchFamily="18" charset="0"/>
                                </a:rPr>
                                <m:t>𝐴</m:t>
                              </m:r>
                            </m:e>
                          </m:d>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𝐴</m:t>
                              </m:r>
                            </m:e>
                          </m:d>
                        </m:num>
                        <m:den>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𝐵</m:t>
                              </m:r>
                            </m:e>
                          </m:d>
                        </m:den>
                      </m:f>
                    </m:oMath>
                  </m:oMathPara>
                </a14:m>
                <a:endParaRPr lang="en-US" dirty="0"/>
              </a:p>
              <a:p>
                <a:r>
                  <a:rPr lang="en-US" dirty="0"/>
                  <a:t>Let’s consider a hypothetical population of 10,000 individuals. Using the  values for  sensitivity and specificity given we have </a:t>
                </a:r>
              </a:p>
            </p:txBody>
          </p:sp>
        </mc:Choice>
        <mc:Fallback xmlns="">
          <p:sp>
            <p:nvSpPr>
              <p:cNvPr id="3" name="Content Placeholder 2">
                <a:extLst>
                  <a:ext uri="{FF2B5EF4-FFF2-40B4-BE49-F238E27FC236}">
                    <a16:creationId xmlns:a16="http://schemas.microsoft.com/office/drawing/2014/main" id="{550E94BC-37D0-4717-B954-A6BD302D6E35}"/>
                  </a:ext>
                </a:extLst>
              </p:cNvPr>
              <p:cNvSpPr>
                <a:spLocks noGrp="1" noRot="1" noChangeAspect="1" noMove="1" noResize="1" noEditPoints="1" noAdjustHandles="1" noChangeArrowheads="1" noChangeShapeType="1" noTextEdit="1"/>
              </p:cNvSpPr>
              <p:nvPr>
                <p:ph idx="1"/>
              </p:nvPr>
            </p:nvSpPr>
            <p:spPr>
              <a:xfrm>
                <a:off x="1484310" y="654519"/>
                <a:ext cx="10018713" cy="2774481"/>
              </a:xfrm>
              <a:blipFill>
                <a:blip r:embed="rId2"/>
                <a:stretch>
                  <a:fillRect l="-1521"/>
                </a:stretch>
              </a:blipFill>
            </p:spPr>
            <p:txBody>
              <a:bodyPr/>
              <a:lstStyle/>
              <a:p>
                <a:r>
                  <a:rPr lang="en-US">
                    <a:noFill/>
                  </a:rPr>
                  <a:t> </a:t>
                </a:r>
              </a:p>
            </p:txBody>
          </p:sp>
        </mc:Fallback>
      </mc:AlternateContent>
      <p:pic>
        <p:nvPicPr>
          <p:cNvPr id="9" name="Picture 8" descr="A picture containing night sky&#10;&#10;Description automatically generated">
            <a:extLst>
              <a:ext uri="{FF2B5EF4-FFF2-40B4-BE49-F238E27FC236}">
                <a16:creationId xmlns:a16="http://schemas.microsoft.com/office/drawing/2014/main" id="{55C07DB8-05C2-456A-AB06-F06DF14F9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503" y="3785419"/>
            <a:ext cx="8706906" cy="2418062"/>
          </a:xfrm>
          <a:prstGeom prst="rect">
            <a:avLst/>
          </a:prstGeom>
        </p:spPr>
      </p:pic>
    </p:spTree>
    <p:extLst>
      <p:ext uri="{BB962C8B-B14F-4D97-AF65-F5344CB8AC3E}">
        <p14:creationId xmlns:p14="http://schemas.microsoft.com/office/powerpoint/2010/main" val="139548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1FA5-9F4E-4D73-B200-51547287AD25}"/>
              </a:ext>
            </a:extLst>
          </p:cNvPr>
          <p:cNvSpPr>
            <a:spLocks noGrp="1"/>
          </p:cNvSpPr>
          <p:nvPr>
            <p:ph type="title"/>
          </p:nvPr>
        </p:nvSpPr>
        <p:spPr>
          <a:xfrm>
            <a:off x="1366324" y="0"/>
            <a:ext cx="10018713" cy="739877"/>
          </a:xfrm>
        </p:spPr>
        <p:txBody>
          <a:bodyPr/>
          <a:lstStyle/>
          <a:p>
            <a:r>
              <a:rPr lang="en-US" dirty="0"/>
              <a:t>Bayes Theorem - Continued</a:t>
            </a:r>
          </a:p>
        </p:txBody>
      </p:sp>
      <p:sp>
        <p:nvSpPr>
          <p:cNvPr id="3" name="Content Placeholder 2">
            <a:extLst>
              <a:ext uri="{FF2B5EF4-FFF2-40B4-BE49-F238E27FC236}">
                <a16:creationId xmlns:a16="http://schemas.microsoft.com/office/drawing/2014/main" id="{07BCE196-B253-457F-950D-494CCFA847E6}"/>
              </a:ext>
            </a:extLst>
          </p:cNvPr>
          <p:cNvSpPr>
            <a:spLocks noGrp="1"/>
          </p:cNvSpPr>
          <p:nvPr>
            <p:ph idx="1"/>
          </p:nvPr>
        </p:nvSpPr>
        <p:spPr>
          <a:xfrm>
            <a:off x="1366324" y="818535"/>
            <a:ext cx="10018713" cy="5592097"/>
          </a:xfrm>
        </p:spPr>
        <p:txBody>
          <a:bodyPr>
            <a:normAutofit fontScale="92500" lnSpcReduction="20000"/>
          </a:bodyPr>
          <a:lstStyle/>
          <a:p>
            <a:r>
              <a:rPr lang="en-US" dirty="0"/>
              <a:t>In this scenario </a:t>
            </a:r>
            <a:r>
              <a:rPr lang="en-US" i="1" dirty="0"/>
              <a:t>P(A) </a:t>
            </a:r>
            <a:r>
              <a:rPr lang="en-US" dirty="0"/>
              <a:t>is the unconditional probability of disease; here it is 100/10,000 = 0.01.</a:t>
            </a:r>
          </a:p>
          <a:p>
            <a:r>
              <a:rPr lang="en-US" dirty="0"/>
              <a:t>P(B) is the unconditional probability of a positive test; here it is 198/10,000 = 0.0198.</a:t>
            </a:r>
          </a:p>
          <a:p>
            <a:r>
              <a:rPr lang="en-US" dirty="0"/>
              <a:t>What we want to know is </a:t>
            </a:r>
            <a:r>
              <a:rPr lang="en-US" i="1" dirty="0"/>
              <a:t>P (A | B),  </a:t>
            </a:r>
            <a:r>
              <a:rPr lang="en-US" dirty="0"/>
              <a:t>i.e., the probability of disease (A), given that the patient has a positive test (B). We know that prevalence of disease (the unconditional probability of disease) is 1% or 0.01; this is represented by P(A). Therefore, in a population of 10,000 there will be (theoretically) 100 diseased people and 9,900 non-diseased people. We also know the sensitivity of the test is 99%, i.e., P(B|A) = 0.99; therefore, among the 100 diseased people, 99 should test positive. We also know that the specificity is 99% as well, or that there is a 1% error rate in non-diseased people. Therefore, among the 9,900 non-diseased people, 99 will have a positive test. And from these numbers, it follows that the unconditional probability of a positive test is 198/10,000 = 0.0198; this is P(B).</a:t>
            </a:r>
          </a:p>
          <a:p>
            <a:r>
              <a:rPr lang="en-US" dirty="0"/>
              <a:t>Thus, P(A| B) = (0.99 x 0.01) / 0.0198 = 0.50 = 50%.</a:t>
            </a:r>
          </a:p>
          <a:p>
            <a:r>
              <a:rPr lang="en-US" dirty="0"/>
              <a:t>From the table above, we can also see that given a positive test (subjects in the Test + row), the probability of disease is 99/198 = 0.5 = 50.</a:t>
            </a:r>
          </a:p>
        </p:txBody>
      </p:sp>
    </p:spTree>
    <p:extLst>
      <p:ext uri="{BB962C8B-B14F-4D97-AF65-F5344CB8AC3E}">
        <p14:creationId xmlns:p14="http://schemas.microsoft.com/office/powerpoint/2010/main" val="18949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40C5-0D53-42BA-AF56-F273C8F949A1}"/>
              </a:ext>
            </a:extLst>
          </p:cNvPr>
          <p:cNvSpPr>
            <a:spLocks noGrp="1"/>
          </p:cNvSpPr>
          <p:nvPr>
            <p:ph type="title"/>
          </p:nvPr>
        </p:nvSpPr>
        <p:spPr>
          <a:xfrm>
            <a:off x="1484310" y="0"/>
            <a:ext cx="10018713" cy="603985"/>
          </a:xfrm>
        </p:spPr>
        <p:txBody>
          <a:bodyPr>
            <a:normAutofit fontScale="90000"/>
          </a:bodyPr>
          <a:lstStyle/>
          <a:p>
            <a:r>
              <a:rPr lang="en-US" dirty="0"/>
              <a:t>Analysis </a:t>
            </a:r>
          </a:p>
        </p:txBody>
      </p:sp>
      <p:sp>
        <p:nvSpPr>
          <p:cNvPr id="3" name="Content Placeholder 2">
            <a:extLst>
              <a:ext uri="{FF2B5EF4-FFF2-40B4-BE49-F238E27FC236}">
                <a16:creationId xmlns:a16="http://schemas.microsoft.com/office/drawing/2014/main" id="{474D79BE-C14E-4A24-9227-B4CE359421EC}"/>
              </a:ext>
            </a:extLst>
          </p:cNvPr>
          <p:cNvSpPr>
            <a:spLocks noGrp="1"/>
          </p:cNvSpPr>
          <p:nvPr>
            <p:ph idx="1"/>
          </p:nvPr>
        </p:nvSpPr>
        <p:spPr>
          <a:xfrm>
            <a:off x="1484310" y="741145"/>
            <a:ext cx="10018713" cy="1684421"/>
          </a:xfrm>
        </p:spPr>
        <p:txBody>
          <a:bodyPr/>
          <a:lstStyle/>
          <a:p>
            <a:r>
              <a:rPr lang="en-US" dirty="0"/>
              <a:t>The easiest way to calculate the required probabilities is to consider a hypothetical population, say, of 100,000 women who would be subject to mammograms. Entering the values for incidence of the disease and the performance characteristics of the test we can construct the following table:</a:t>
            </a:r>
          </a:p>
        </p:txBody>
      </p:sp>
      <p:pic>
        <p:nvPicPr>
          <p:cNvPr id="7" name="Picture 6" descr="Shape&#10;&#10;Description automatically generated with medium confidence">
            <a:extLst>
              <a:ext uri="{FF2B5EF4-FFF2-40B4-BE49-F238E27FC236}">
                <a16:creationId xmlns:a16="http://schemas.microsoft.com/office/drawing/2014/main" id="{C2EC07B7-3F13-44CD-AB50-8CA9B3DF9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193" y="2460841"/>
            <a:ext cx="7514309" cy="193631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17D306-F819-44A5-A92D-51F9B6CE2DA2}"/>
                  </a:ext>
                </a:extLst>
              </p:cNvPr>
              <p:cNvSpPr txBox="1"/>
              <p:nvPr/>
            </p:nvSpPr>
            <p:spPr>
              <a:xfrm>
                <a:off x="1632155" y="4837471"/>
                <a:ext cx="9560397" cy="1202765"/>
              </a:xfrm>
              <a:prstGeom prst="rect">
                <a:avLst/>
              </a:prstGeom>
              <a:noFill/>
            </p:spPr>
            <p:txBody>
              <a:bodyPr wrap="square" rtlCol="0">
                <a:spAutoFit/>
              </a:bodyPr>
              <a:lstStyle/>
              <a:p>
                <a:r>
                  <a:rPr lang="en-US" sz="2400" i="1" dirty="0"/>
                  <a:t>P(D|+) </a:t>
                </a:r>
                <a:r>
                  <a:rPr lang="en-US" sz="2400" dirty="0"/>
                  <a:t>and </a:t>
                </a:r>
                <a:r>
                  <a:rPr lang="en-US" sz="2400" i="1" dirty="0"/>
                  <a:t>P(ND|-) </a:t>
                </a:r>
                <a:r>
                  <a:rPr lang="en-US" sz="2400" dirty="0"/>
                  <a:t>are easily computed as: </a:t>
                </a:r>
                <a14:m>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𝐷</m:t>
                        </m:r>
                      </m:e>
                      <m:e>
                        <m:r>
                          <a:rPr lang="en-US" sz="2400" i="1" smtClean="0">
                            <a:latin typeface="Cambria Math" panose="02040503050406030204" pitchFamily="18" charset="0"/>
                          </a:rPr>
                          <m:t>+</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2,328</m:t>
                        </m:r>
                      </m:num>
                      <m:den>
                        <m:r>
                          <a:rPr lang="en-US" sz="2400" i="1" smtClean="0">
                            <a:latin typeface="Cambria Math" panose="02040503050406030204" pitchFamily="18" charset="0"/>
                          </a:rPr>
                          <m:t>36,488</m:t>
                        </m:r>
                      </m:den>
                    </m:f>
                    <m:r>
                      <a:rPr lang="en-US" sz="2400" i="1" smtClean="0">
                        <a:latin typeface="Cambria Math" panose="02040503050406030204" pitchFamily="18" charset="0"/>
                      </a:rPr>
                      <m:t>=0.0638</m:t>
                    </m:r>
                  </m:oMath>
                </a14:m>
                <a:r>
                  <a:rPr lang="en-US" sz="2400" dirty="0"/>
                  <a:t> and </a:t>
                </a:r>
                <a14:m>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𝑁𝐷</m:t>
                        </m:r>
                      </m:e>
                      <m:e>
                        <m:r>
                          <a:rPr lang="en-US" sz="2400" i="1" smtClean="0">
                            <a:latin typeface="Cambria Math" panose="02040503050406030204" pitchFamily="18" charset="0"/>
                          </a:rPr>
                          <m:t>−</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63,540</m:t>
                        </m:r>
                      </m:num>
                      <m:den>
                        <m:r>
                          <a:rPr lang="en-US" sz="2400" i="1" smtClean="0">
                            <a:latin typeface="Cambria Math" panose="02040503050406030204" pitchFamily="18" charset="0"/>
                          </a:rPr>
                          <m:t>63,612</m:t>
                        </m:r>
                      </m:den>
                    </m:f>
                    <m:r>
                      <a:rPr lang="en-US" sz="2400" i="1" smtClean="0">
                        <a:latin typeface="Cambria Math" panose="02040503050406030204" pitchFamily="18" charset="0"/>
                      </a:rPr>
                      <m:t>=0.9988</m:t>
                    </m:r>
                  </m:oMath>
                </a14:m>
                <a:r>
                  <a:rPr lang="en-US" sz="2400" dirty="0"/>
                  <a:t>.</a:t>
                </a:r>
              </a:p>
            </p:txBody>
          </p:sp>
        </mc:Choice>
        <mc:Fallback xmlns="">
          <p:sp>
            <p:nvSpPr>
              <p:cNvPr id="8" name="TextBox 7">
                <a:extLst>
                  <a:ext uri="{FF2B5EF4-FFF2-40B4-BE49-F238E27FC236}">
                    <a16:creationId xmlns:a16="http://schemas.microsoft.com/office/drawing/2014/main" id="{AD17D306-F819-44A5-A92D-51F9B6CE2DA2}"/>
                  </a:ext>
                </a:extLst>
              </p:cNvPr>
              <p:cNvSpPr txBox="1">
                <a:spLocks noRot="1" noChangeAspect="1" noMove="1" noResize="1" noEditPoints="1" noAdjustHandles="1" noChangeArrowheads="1" noChangeShapeType="1" noTextEdit="1"/>
              </p:cNvSpPr>
              <p:nvPr/>
            </p:nvSpPr>
            <p:spPr>
              <a:xfrm>
                <a:off x="1632155" y="4837471"/>
                <a:ext cx="9560397" cy="1202765"/>
              </a:xfrm>
              <a:prstGeom prst="rect">
                <a:avLst/>
              </a:prstGeom>
              <a:blipFill>
                <a:blip r:embed="rId3"/>
                <a:stretch>
                  <a:fillRect l="-1020" r="-255" b="-2030"/>
                </a:stretch>
              </a:blipFill>
            </p:spPr>
            <p:txBody>
              <a:bodyPr/>
              <a:lstStyle/>
              <a:p>
                <a:r>
                  <a:rPr lang="en-US">
                    <a:noFill/>
                  </a:rPr>
                  <a:t> </a:t>
                </a:r>
              </a:p>
            </p:txBody>
          </p:sp>
        </mc:Fallback>
      </mc:AlternateContent>
    </p:spTree>
    <p:extLst>
      <p:ext uri="{BB962C8B-B14F-4D97-AF65-F5344CB8AC3E}">
        <p14:creationId xmlns:p14="http://schemas.microsoft.com/office/powerpoint/2010/main" val="3496207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D883-3608-4D11-BB33-24374DCF607C}"/>
              </a:ext>
            </a:extLst>
          </p:cNvPr>
          <p:cNvSpPr>
            <a:spLocks noGrp="1"/>
          </p:cNvSpPr>
          <p:nvPr>
            <p:ph type="title"/>
          </p:nvPr>
        </p:nvSpPr>
        <p:spPr>
          <a:xfrm>
            <a:off x="1311057" y="0"/>
            <a:ext cx="10018713" cy="603985"/>
          </a:xfrm>
        </p:spPr>
        <p:txBody>
          <a:bodyPr>
            <a:normAutofit fontScale="90000"/>
          </a:bodyPr>
          <a:lstStyle/>
          <a:p>
            <a:r>
              <a:rPr lang="en-US" dirty="0"/>
              <a:t>Darwin Experiments</a:t>
            </a:r>
          </a:p>
        </p:txBody>
      </p:sp>
      <p:sp>
        <p:nvSpPr>
          <p:cNvPr id="3" name="Content Placeholder 2">
            <a:extLst>
              <a:ext uri="{FF2B5EF4-FFF2-40B4-BE49-F238E27FC236}">
                <a16:creationId xmlns:a16="http://schemas.microsoft.com/office/drawing/2014/main" id="{EAA84737-7BC0-444C-AF9F-AA6F45D9C588}"/>
              </a:ext>
            </a:extLst>
          </p:cNvPr>
          <p:cNvSpPr>
            <a:spLocks noGrp="1"/>
          </p:cNvSpPr>
          <p:nvPr>
            <p:ph idx="1"/>
          </p:nvPr>
        </p:nvSpPr>
        <p:spPr>
          <a:xfrm>
            <a:off x="1484310" y="712269"/>
            <a:ext cx="10018713" cy="5447899"/>
          </a:xfrm>
        </p:spPr>
        <p:txBody>
          <a:bodyPr>
            <a:normAutofit/>
          </a:bodyPr>
          <a:lstStyle/>
          <a:p>
            <a:r>
              <a:rPr lang="en-US" dirty="0"/>
              <a:t>In 1874, in a series of experiments, Darwin examined the effects of cross and self fertilization in a number of plant species looking for experimental evidence for his hypothesis; he reported on experiments conducted on over 60 different species of plants, where he used controlled pollinations in order to produce self-fertilized and cross-fertilized descendants. </a:t>
            </a:r>
          </a:p>
          <a:p>
            <a:r>
              <a:rPr lang="en-US" dirty="0"/>
              <a:t>In one of these experiments Darwin compared the heights of 15 pairs of cross-fertilized and self-fertilized plants of the species </a:t>
            </a:r>
            <a:r>
              <a:rPr lang="en-US" b="1" i="1" dirty="0" err="1"/>
              <a:t>Zea</a:t>
            </a:r>
            <a:r>
              <a:rPr lang="en-US" b="1" i="1" dirty="0"/>
              <a:t> mays</a:t>
            </a:r>
            <a:r>
              <a:rPr lang="en-US" dirty="0"/>
              <a:t>, corn (Maize in England. Corn is the most planted cereal in the world.) which he seeded in four large pots. The following  page shows the data as originally presented in Darwin's book.</a:t>
            </a:r>
          </a:p>
          <a:p>
            <a:endParaRPr lang="en-US" dirty="0"/>
          </a:p>
        </p:txBody>
      </p:sp>
    </p:spTree>
    <p:extLst>
      <p:ext uri="{BB962C8B-B14F-4D97-AF65-F5344CB8AC3E}">
        <p14:creationId xmlns:p14="http://schemas.microsoft.com/office/powerpoint/2010/main" val="8980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F644-2ECA-432D-AA98-DBA2DF886D7B}"/>
              </a:ext>
            </a:extLst>
          </p:cNvPr>
          <p:cNvSpPr>
            <a:spLocks noGrp="1"/>
          </p:cNvSpPr>
          <p:nvPr>
            <p:ph type="title"/>
          </p:nvPr>
        </p:nvSpPr>
        <p:spPr>
          <a:xfrm>
            <a:off x="1407308" y="0"/>
            <a:ext cx="10018713" cy="536608"/>
          </a:xfrm>
        </p:spPr>
        <p:txBody>
          <a:bodyPr>
            <a:normAutofit fontScale="90000"/>
          </a:bodyPr>
          <a:lstStyle/>
          <a:p>
            <a:r>
              <a:rPr lang="en-US" dirty="0"/>
              <a:t>Back to Darwin's Data</a:t>
            </a:r>
          </a:p>
        </p:txBody>
      </p:sp>
      <p:sp>
        <p:nvSpPr>
          <p:cNvPr id="3" name="Content Placeholder 2">
            <a:extLst>
              <a:ext uri="{FF2B5EF4-FFF2-40B4-BE49-F238E27FC236}">
                <a16:creationId xmlns:a16="http://schemas.microsoft.com/office/drawing/2014/main" id="{1DDAF5C9-20BC-400C-86C3-4E76D450167A}"/>
              </a:ext>
            </a:extLst>
          </p:cNvPr>
          <p:cNvSpPr>
            <a:spLocks noGrp="1"/>
          </p:cNvSpPr>
          <p:nvPr>
            <p:ph idx="1"/>
          </p:nvPr>
        </p:nvSpPr>
        <p:spPr>
          <a:xfrm>
            <a:off x="1484310" y="536608"/>
            <a:ext cx="10018713" cy="932849"/>
          </a:xfrm>
        </p:spPr>
        <p:txBody>
          <a:bodyPr/>
          <a:lstStyle/>
          <a:p>
            <a:r>
              <a:rPr lang="en-US" dirty="0"/>
              <a:t>The table below reproduces the original data collected by Darwin adding an additional column giving the difference in heights for each pair.  </a:t>
            </a:r>
          </a:p>
        </p:txBody>
      </p:sp>
      <p:pic>
        <p:nvPicPr>
          <p:cNvPr id="5" name="Picture 4" descr="A picture containing text, crossword puzzle, receipt&#10;&#10;Description automatically generated">
            <a:extLst>
              <a:ext uri="{FF2B5EF4-FFF2-40B4-BE49-F238E27FC236}">
                <a16:creationId xmlns:a16="http://schemas.microsoft.com/office/drawing/2014/main" id="{9306CD5C-AC16-4CF1-AFE3-E3DB77A5C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530" y="1406091"/>
            <a:ext cx="5266577" cy="3518786"/>
          </a:xfrm>
          <a:prstGeom prst="rect">
            <a:avLst/>
          </a:prstGeom>
        </p:spPr>
      </p:pic>
    </p:spTree>
    <p:extLst>
      <p:ext uri="{BB962C8B-B14F-4D97-AF65-F5344CB8AC3E}">
        <p14:creationId xmlns:p14="http://schemas.microsoft.com/office/powerpoint/2010/main" val="400363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88E9-F0D8-4AD2-91C6-8F94238E1AD0}"/>
              </a:ext>
            </a:extLst>
          </p:cNvPr>
          <p:cNvSpPr>
            <a:spLocks noGrp="1"/>
          </p:cNvSpPr>
          <p:nvPr>
            <p:ph type="title"/>
          </p:nvPr>
        </p:nvSpPr>
        <p:spPr>
          <a:xfrm>
            <a:off x="1484311" y="1"/>
            <a:ext cx="10018713" cy="539645"/>
          </a:xfrm>
        </p:spPr>
        <p:txBody>
          <a:bodyPr>
            <a:normAutofit fontScale="90000"/>
          </a:bodyPr>
          <a:lstStyle/>
          <a:p>
            <a:r>
              <a:rPr lang="en-US" dirty="0"/>
              <a:t>The Binomial Probability Model (continued)</a:t>
            </a:r>
            <a:br>
              <a:rPr lang="en-US" dirty="0"/>
            </a:br>
            <a:endParaRPr lang="en-US" sz="1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C40E13-FA67-4782-9391-B0BC43E3222E}"/>
                  </a:ext>
                </a:extLst>
              </p:cNvPr>
              <p:cNvSpPr>
                <a:spLocks noGrp="1"/>
              </p:cNvSpPr>
              <p:nvPr>
                <p:ph idx="1"/>
              </p:nvPr>
            </p:nvSpPr>
            <p:spPr>
              <a:xfrm>
                <a:off x="1484311" y="738453"/>
                <a:ext cx="10018713" cy="6119546"/>
              </a:xfrm>
            </p:spPr>
            <p:txBody>
              <a:bodyPr>
                <a:normAutofit/>
              </a:bodyPr>
              <a:lstStyle/>
              <a:p>
                <a:pPr marL="0" indent="0">
                  <a:buNone/>
                </a:pPr>
                <a:r>
                  <a:rPr lang="en-US" dirty="0"/>
                  <a:t>	The most frequently asked question about the series of trials is: what is the probability of observing exactly k Heads in n tossings, </a:t>
                </a:r>
                <a14:m>
                  <m:oMath xmlns:m="http://schemas.openxmlformats.org/officeDocument/2006/math">
                    <m:r>
                      <a:rPr lang="en-US" i="1" smtClean="0">
                        <a:latin typeface="Cambria Math" panose="02040503050406030204" pitchFamily="18" charset="0"/>
                      </a:rPr>
                      <m:t>0 ≤</m:t>
                    </m:r>
                    <m:r>
                      <a:rPr lang="en-US" i="1" smtClean="0">
                        <a:latin typeface="Cambria Math" panose="02040503050406030204" pitchFamily="18" charset="0"/>
                      </a:rPr>
                      <m:t>𝑘</m:t>
                    </m:r>
                    <m:r>
                      <a:rPr lang="en-US" i="1" smtClean="0">
                        <a:latin typeface="Cambria Math" panose="02040503050406030204" pitchFamily="18" charset="0"/>
                      </a:rPr>
                      <m:t> ≤</m:t>
                    </m:r>
                    <m:r>
                      <a:rPr lang="en-US" i="1" smtClean="0">
                        <a:latin typeface="Cambria Math" panose="02040503050406030204" pitchFamily="18" charset="0"/>
                      </a:rPr>
                      <m:t>𝑛</m:t>
                    </m:r>
                    <m:r>
                      <a:rPr lang="en-US" b="0" i="1" smtClean="0">
                        <a:latin typeface="Cambria Math" panose="02040503050406030204" pitchFamily="18" charset="0"/>
                      </a:rPr>
                      <m:t> ?</m:t>
                    </m:r>
                    <m:r>
                      <a:rPr lang="en-US" b="0" i="0" smtClean="0">
                        <a:latin typeface="Cambria Math" panose="02040503050406030204" pitchFamily="18" charset="0"/>
                      </a:rPr>
                      <m:t> </m:t>
                    </m:r>
                  </m:oMath>
                </a14:m>
                <a:endParaRPr lang="en-US" b="0" dirty="0"/>
              </a:p>
              <a:p>
                <a:pPr marL="0" indent="0">
                  <a:buNone/>
                </a:pPr>
                <a:r>
                  <a:rPr lang="en-US" sz="2400" dirty="0"/>
                  <a:t>	There are a number of sequences with k Heads. This number is </a:t>
                </a:r>
              </a:p>
              <a:p>
                <a:pPr marL="0" indent="0" algn="ctr">
                  <a:buNone/>
                </a:pP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i="1" smtClean="0">
                                <a:latin typeface="Cambria Math" panose="02040503050406030204" pitchFamily="18" charset="0"/>
                              </a:rPr>
                              <m:t>𝑛</m:t>
                            </m:r>
                          </m:num>
                          <m:den>
                            <m:r>
                              <a:rPr lang="en-US" sz="2400" i="1" smtClean="0">
                                <a:latin typeface="Cambria Math" panose="02040503050406030204" pitchFamily="18" charset="0"/>
                              </a:rPr>
                              <m:t>𝑘</m:t>
                            </m:r>
                          </m:den>
                        </m:f>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𝑛</m:t>
                        </m:r>
                        <m:r>
                          <a:rPr lang="en-US" sz="2400" i="1" smtClean="0">
                            <a:latin typeface="Cambria Math" panose="02040503050406030204" pitchFamily="18" charset="0"/>
                          </a:rPr>
                          <m:t>!</m:t>
                        </m:r>
                      </m:num>
                      <m:den>
                        <m:d>
                          <m:dPr>
                            <m:ctrlPr>
                              <a:rPr lang="en-US" sz="2400" i="1" smtClean="0">
                                <a:latin typeface="Cambria Math" panose="02040503050406030204" pitchFamily="18" charset="0"/>
                              </a:rPr>
                            </m:ctrlPr>
                          </m:dPr>
                          <m:e>
                            <m:r>
                              <a:rPr lang="en-US" sz="2400" i="1" smtClean="0">
                                <a:latin typeface="Cambria Math" panose="02040503050406030204" pitchFamily="18" charset="0"/>
                              </a:rPr>
                              <m:t>𝑛</m:t>
                            </m:r>
                            <m:r>
                              <a:rPr lang="en-US" sz="2400" i="1" smtClean="0">
                                <a:latin typeface="Cambria Math" panose="02040503050406030204" pitchFamily="18" charset="0"/>
                              </a:rPr>
                              <m:t>−</m:t>
                            </m:r>
                            <m:r>
                              <a:rPr lang="en-US" sz="2400" i="1" smtClean="0">
                                <a:latin typeface="Cambria Math" panose="02040503050406030204" pitchFamily="18" charset="0"/>
                              </a:rPr>
                              <m:t>𝑘</m:t>
                            </m:r>
                          </m:e>
                        </m:d>
                        <m:r>
                          <a:rPr lang="en-US" sz="2400" i="1" smtClean="0">
                            <a:latin typeface="Cambria Math" panose="02040503050406030204" pitchFamily="18" charset="0"/>
                          </a:rPr>
                          <m:t>!</m:t>
                        </m:r>
                        <m:r>
                          <a:rPr lang="en-US" sz="2400" i="1" smtClean="0">
                            <a:latin typeface="Cambria Math" panose="02040503050406030204" pitchFamily="18" charset="0"/>
                          </a:rPr>
                          <m:t>𝑘</m:t>
                        </m:r>
                        <m:r>
                          <a:rPr lang="en-US" sz="2400" i="1" smtClean="0">
                            <a:latin typeface="Cambria Math" panose="02040503050406030204" pitchFamily="18" charset="0"/>
                          </a:rPr>
                          <m:t>!</m:t>
                        </m:r>
                      </m:den>
                    </m:f>
                  </m:oMath>
                </a14:m>
                <a:r>
                  <a:rPr lang="en-US" sz="2400" dirty="0"/>
                  <a:t> </a:t>
                </a:r>
                <a:endParaRPr lang="en-US" dirty="0"/>
              </a:p>
              <a:p>
                <a:pPr marL="0" indent="0">
                  <a:buNone/>
                </a:pPr>
                <a:r>
                  <a:rPr lang="en-US" dirty="0"/>
                  <a:t>a</a:t>
                </a:r>
                <a:r>
                  <a:rPr lang="en-US" sz="2400" dirty="0"/>
                  <a:t>nd the required probability is</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𝑥</m:t>
                          </m:r>
                          <m:r>
                            <a:rPr lang="en-US" sz="2400" i="1" smtClean="0">
                              <a:latin typeface="Cambria Math" panose="02040503050406030204" pitchFamily="18" charset="0"/>
                            </a:rPr>
                            <m:t>=</m:t>
                          </m:r>
                          <m:r>
                            <a:rPr lang="en-US" sz="2400" i="1" smtClean="0">
                              <a:latin typeface="Cambria Math" panose="02040503050406030204" pitchFamily="18" charset="0"/>
                            </a:rPr>
                            <m:t>𝑘</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𝑛</m:t>
                          </m:r>
                          <m:r>
                            <a:rPr lang="en-US" sz="2400" i="1" smtClean="0">
                              <a:latin typeface="Cambria Math" panose="02040503050406030204" pitchFamily="18" charset="0"/>
                            </a:rPr>
                            <m:t>!</m:t>
                          </m:r>
                        </m:num>
                        <m:den>
                          <m:d>
                            <m:dPr>
                              <m:ctrlPr>
                                <a:rPr lang="en-US" sz="2400" i="1" smtClean="0">
                                  <a:latin typeface="Cambria Math" panose="02040503050406030204" pitchFamily="18" charset="0"/>
                                </a:rPr>
                              </m:ctrlPr>
                            </m:dPr>
                            <m:e>
                              <m:r>
                                <a:rPr lang="en-US" sz="2400" i="1" smtClean="0">
                                  <a:latin typeface="Cambria Math" panose="02040503050406030204" pitchFamily="18" charset="0"/>
                                </a:rPr>
                                <m:t>𝑛</m:t>
                              </m:r>
                              <m:r>
                                <a:rPr lang="en-US" sz="2400" i="1" smtClean="0">
                                  <a:latin typeface="Cambria Math" panose="02040503050406030204" pitchFamily="18" charset="0"/>
                                </a:rPr>
                                <m:t>−</m:t>
                              </m:r>
                              <m:r>
                                <a:rPr lang="en-US" sz="2400" i="1" smtClean="0">
                                  <a:latin typeface="Cambria Math" panose="02040503050406030204" pitchFamily="18" charset="0"/>
                                </a:rPr>
                                <m:t>𝑘</m:t>
                              </m:r>
                            </m:e>
                          </m:d>
                          <m:r>
                            <a:rPr lang="en-US" sz="2400" i="1" smtClean="0">
                              <a:latin typeface="Cambria Math" panose="02040503050406030204" pitchFamily="18" charset="0"/>
                            </a:rPr>
                            <m:t>!</m:t>
                          </m:r>
                          <m:r>
                            <a:rPr lang="en-US" sz="2400" i="1" smtClean="0">
                              <a:latin typeface="Cambria Math" panose="02040503050406030204" pitchFamily="18" charset="0"/>
                            </a:rPr>
                            <m:t>𝑘</m:t>
                          </m:r>
                          <m:r>
                            <a:rPr lang="en-US" sz="2400" i="1" smtClean="0">
                              <a:latin typeface="Cambria Math" panose="02040503050406030204" pitchFamily="18" charset="0"/>
                            </a:rPr>
                            <m:t>!</m:t>
                          </m:r>
                        </m:den>
                      </m:f>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𝑝</m:t>
                          </m:r>
                        </m:e>
                        <m:sup>
                          <m:r>
                            <a:rPr lang="en-US" sz="2400" i="1" smtClean="0">
                              <a:latin typeface="Cambria Math" panose="02040503050406030204" pitchFamily="18" charset="0"/>
                            </a:rPr>
                            <m:t>𝑘</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i="1" smtClean="0">
                                  <a:latin typeface="Cambria Math" panose="02040503050406030204" pitchFamily="18" charset="0"/>
                                </a:rPr>
                                <m:t>1−</m:t>
                              </m:r>
                              <m:r>
                                <a:rPr lang="en-US" sz="2400" i="1" smtClean="0">
                                  <a:latin typeface="Cambria Math" panose="02040503050406030204" pitchFamily="18" charset="0"/>
                                </a:rPr>
                                <m:t>𝑝</m:t>
                              </m:r>
                            </m:e>
                          </m:d>
                        </m:e>
                        <m:sup>
                          <m:r>
                            <a:rPr lang="en-US" sz="2400" i="1" smtClean="0">
                              <a:latin typeface="Cambria Math" panose="02040503050406030204" pitchFamily="18" charset="0"/>
                            </a:rPr>
                            <m:t>𝑛</m:t>
                          </m:r>
                          <m:r>
                            <a:rPr lang="en-US" sz="2400" i="1" smtClean="0">
                              <a:latin typeface="Cambria Math" panose="02040503050406030204" pitchFamily="18" charset="0"/>
                            </a:rPr>
                            <m:t>−</m:t>
                          </m:r>
                          <m:r>
                            <a:rPr lang="en-US" sz="2400" i="1" smtClean="0">
                              <a:latin typeface="Cambria Math" panose="02040503050406030204" pitchFamily="18" charset="0"/>
                            </a:rPr>
                            <m:t>𝑘</m:t>
                          </m:r>
                        </m:sup>
                      </m:sSup>
                    </m:oMath>
                  </m:oMathPara>
                </a14:m>
                <a:endParaRPr lang="en-US" sz="2400" dirty="0"/>
              </a:p>
              <a:p>
                <a:pPr marL="0" indent="0">
                  <a:buNone/>
                </a:pPr>
                <a:r>
                  <a:rPr lang="en-US" dirty="0"/>
                  <a:t>The set of probabilities of observing k Heads in N tossings is referred to as the binomial distribution. The firs question it needs to be asked is: What is the shape of the Binomial distribution?</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B4C40E13-FA67-4782-9391-B0BC43E3222E}"/>
                  </a:ext>
                </a:extLst>
              </p:cNvPr>
              <p:cNvSpPr>
                <a:spLocks noGrp="1" noRot="1" noChangeAspect="1" noMove="1" noResize="1" noEditPoints="1" noAdjustHandles="1" noChangeArrowheads="1" noChangeShapeType="1" noTextEdit="1"/>
              </p:cNvSpPr>
              <p:nvPr>
                <p:ph idx="1"/>
              </p:nvPr>
            </p:nvSpPr>
            <p:spPr>
              <a:xfrm>
                <a:off x="1484311" y="738453"/>
                <a:ext cx="10018713" cy="6119546"/>
              </a:xfrm>
              <a:blipFill>
                <a:blip r:embed="rId2"/>
                <a:stretch>
                  <a:fillRect l="-912" r="-1095"/>
                </a:stretch>
              </a:blipFill>
            </p:spPr>
            <p:txBody>
              <a:bodyPr/>
              <a:lstStyle/>
              <a:p>
                <a:r>
                  <a:rPr lang="en-US">
                    <a:noFill/>
                  </a:rPr>
                  <a:t> </a:t>
                </a:r>
              </a:p>
            </p:txBody>
          </p:sp>
        </mc:Fallback>
      </mc:AlternateContent>
    </p:spTree>
    <p:extLst>
      <p:ext uri="{BB962C8B-B14F-4D97-AF65-F5344CB8AC3E}">
        <p14:creationId xmlns:p14="http://schemas.microsoft.com/office/powerpoint/2010/main" val="165792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BA51-7CE1-454C-956E-EEA71EB3A9BE}"/>
              </a:ext>
            </a:extLst>
          </p:cNvPr>
          <p:cNvSpPr>
            <a:spLocks noGrp="1"/>
          </p:cNvSpPr>
          <p:nvPr>
            <p:ph type="title"/>
          </p:nvPr>
        </p:nvSpPr>
        <p:spPr>
          <a:xfrm>
            <a:off x="1368807" y="0"/>
            <a:ext cx="10018713" cy="575109"/>
          </a:xfrm>
        </p:spPr>
        <p:txBody>
          <a:bodyPr>
            <a:normAutofit fontScale="90000"/>
          </a:bodyPr>
          <a:lstStyle/>
          <a:p>
            <a:r>
              <a:rPr lang="en-US" dirty="0"/>
              <a:t>Darwin Questions</a:t>
            </a:r>
          </a:p>
        </p:txBody>
      </p:sp>
      <p:sp>
        <p:nvSpPr>
          <p:cNvPr id="3" name="Content Placeholder 2">
            <a:extLst>
              <a:ext uri="{FF2B5EF4-FFF2-40B4-BE49-F238E27FC236}">
                <a16:creationId xmlns:a16="http://schemas.microsoft.com/office/drawing/2014/main" id="{204E4299-0F7C-4ACC-A2AA-2FF96B61A082}"/>
              </a:ext>
            </a:extLst>
          </p:cNvPr>
          <p:cNvSpPr>
            <a:spLocks noGrp="1"/>
          </p:cNvSpPr>
          <p:nvPr>
            <p:ph idx="1"/>
          </p:nvPr>
        </p:nvSpPr>
        <p:spPr>
          <a:xfrm>
            <a:off x="1484310" y="770021"/>
            <a:ext cx="10018713" cy="5021179"/>
          </a:xfrm>
        </p:spPr>
        <p:txBody>
          <a:bodyPr/>
          <a:lstStyle/>
          <a:p>
            <a:r>
              <a:rPr lang="en-US" dirty="0"/>
              <a:t>The question Darwin posed was: What can we say about the effect of cross-fertilization in </a:t>
            </a:r>
            <a:r>
              <a:rPr lang="en-US" i="1" dirty="0" err="1"/>
              <a:t>Zea</a:t>
            </a:r>
            <a:r>
              <a:rPr lang="en-US" i="1" dirty="0"/>
              <a:t> Mays </a:t>
            </a:r>
            <a:r>
              <a:rPr lang="en-US" dirty="0"/>
              <a:t>plants? Can we say, on the basis of the results of the experiment, that cross-fertilized corn plants are, in general, on average, taller than the self-fertilized ones? </a:t>
            </a:r>
          </a:p>
          <a:p>
            <a:r>
              <a:rPr lang="en-US" dirty="0"/>
              <a:t>Questions such as this are considered in a large number of situations. For example, in medical contexts, it is of great interest to know whether drug A is more effective than drug B in the treatment of some illness. A similar situation arises when we want to determine if a method, process or test performs at the levels claimed.</a:t>
            </a:r>
          </a:p>
        </p:txBody>
      </p:sp>
    </p:spTree>
    <p:extLst>
      <p:ext uri="{BB962C8B-B14F-4D97-AF65-F5344CB8AC3E}">
        <p14:creationId xmlns:p14="http://schemas.microsoft.com/office/powerpoint/2010/main" val="186243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057D-4A5C-47D1-8B23-4270BCA26786}"/>
              </a:ext>
            </a:extLst>
          </p:cNvPr>
          <p:cNvSpPr>
            <a:spLocks noGrp="1"/>
          </p:cNvSpPr>
          <p:nvPr>
            <p:ph type="title"/>
          </p:nvPr>
        </p:nvSpPr>
        <p:spPr>
          <a:xfrm>
            <a:off x="1484311" y="685800"/>
            <a:ext cx="10018713" cy="680987"/>
          </a:xfrm>
        </p:spPr>
        <p:txBody>
          <a:bodyPr>
            <a:normAutofit fontScale="90000"/>
          </a:bodyPr>
          <a:lstStyle/>
          <a:p>
            <a:r>
              <a:rPr lang="en-US" dirty="0"/>
              <a:t>What was Darwin trying to understand?</a:t>
            </a:r>
          </a:p>
        </p:txBody>
      </p:sp>
      <p:sp>
        <p:nvSpPr>
          <p:cNvPr id="3" name="Content Placeholder 2">
            <a:extLst>
              <a:ext uri="{FF2B5EF4-FFF2-40B4-BE49-F238E27FC236}">
                <a16:creationId xmlns:a16="http://schemas.microsoft.com/office/drawing/2014/main" id="{7847A440-42C5-4819-9DF5-E38E506B2F8C}"/>
              </a:ext>
            </a:extLst>
          </p:cNvPr>
          <p:cNvSpPr>
            <a:spLocks noGrp="1"/>
          </p:cNvSpPr>
          <p:nvPr>
            <p:ph idx="1"/>
          </p:nvPr>
        </p:nvSpPr>
        <p:spPr>
          <a:xfrm>
            <a:off x="1484310" y="1203159"/>
            <a:ext cx="10018713" cy="4588042"/>
          </a:xfrm>
        </p:spPr>
        <p:txBody>
          <a:bodyPr>
            <a:normAutofit lnSpcReduction="10000"/>
          </a:bodyPr>
          <a:lstStyle/>
          <a:p>
            <a:endParaRPr lang="en-US" dirty="0"/>
          </a:p>
          <a:p>
            <a:pPr marL="457200" lvl="1" indent="0">
              <a:buNone/>
            </a:pPr>
            <a:r>
              <a:rPr lang="en-US" sz="2400" dirty="0"/>
              <a:t>Darwin’s question needs to be considered carefully. The question asked is       not as simple as it first appears.</a:t>
            </a:r>
          </a:p>
          <a:p>
            <a:r>
              <a:rPr lang="en-US" dirty="0"/>
              <a:t>First, what is meant by "...in general, on average, taller ..."? </a:t>
            </a:r>
          </a:p>
          <a:p>
            <a:endParaRPr lang="en-US" dirty="0"/>
          </a:p>
          <a:p>
            <a:r>
              <a:rPr lang="en-US" dirty="0"/>
              <a:t>Second, what is the group of corn plants Darwin wants make a statement about?</a:t>
            </a:r>
          </a:p>
          <a:p>
            <a:endParaRPr lang="en-US" dirty="0"/>
          </a:p>
          <a:p>
            <a:r>
              <a:rPr lang="en-US" dirty="0"/>
              <a:t>Third, what are the possible answers? How sure can we be of their correctness? What is the uncertainty associated with each possible answer?</a:t>
            </a:r>
          </a:p>
        </p:txBody>
      </p:sp>
    </p:spTree>
    <p:extLst>
      <p:ext uri="{BB962C8B-B14F-4D97-AF65-F5344CB8AC3E}">
        <p14:creationId xmlns:p14="http://schemas.microsoft.com/office/powerpoint/2010/main" val="214130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B60F-1B02-4E6F-9F0B-524A236EF405}"/>
              </a:ext>
            </a:extLst>
          </p:cNvPr>
          <p:cNvSpPr>
            <a:spLocks noGrp="1"/>
          </p:cNvSpPr>
          <p:nvPr>
            <p:ph type="title"/>
          </p:nvPr>
        </p:nvSpPr>
        <p:spPr>
          <a:xfrm>
            <a:off x="1484310" y="0"/>
            <a:ext cx="10018713" cy="565484"/>
          </a:xfrm>
        </p:spPr>
        <p:txBody>
          <a:bodyPr>
            <a:normAutofit fontScale="90000"/>
          </a:bodyPr>
          <a:lstStyle/>
          <a:p>
            <a:r>
              <a:rPr lang="en-US" dirty="0"/>
              <a:t>The Formal Framework</a:t>
            </a:r>
          </a:p>
        </p:txBody>
      </p:sp>
      <p:sp>
        <p:nvSpPr>
          <p:cNvPr id="3" name="Content Placeholder 2">
            <a:extLst>
              <a:ext uri="{FF2B5EF4-FFF2-40B4-BE49-F238E27FC236}">
                <a16:creationId xmlns:a16="http://schemas.microsoft.com/office/drawing/2014/main" id="{325FA4CC-58F7-485C-82B2-ADF805370B04}"/>
              </a:ext>
            </a:extLst>
          </p:cNvPr>
          <p:cNvSpPr>
            <a:spLocks noGrp="1"/>
          </p:cNvSpPr>
          <p:nvPr>
            <p:ph idx="1"/>
          </p:nvPr>
        </p:nvSpPr>
        <p:spPr>
          <a:xfrm>
            <a:off x="1484310" y="952901"/>
            <a:ext cx="10018713" cy="4838299"/>
          </a:xfrm>
        </p:spPr>
        <p:txBody>
          <a:bodyPr>
            <a:normAutofit lnSpcReduction="10000"/>
          </a:bodyPr>
          <a:lstStyle/>
          <a:p>
            <a:r>
              <a:rPr lang="en-US" dirty="0"/>
              <a:t>The question Darwin asked is now answered through the performance of a </a:t>
            </a:r>
            <a:r>
              <a:rPr lang="en-US" b="1" dirty="0"/>
              <a:t>statistical test</a:t>
            </a:r>
            <a:r>
              <a:rPr lang="en-US" dirty="0"/>
              <a:t> (sometimes referred to as a significance test) where a truthfulness of a statement, a (statistical) hypothesis,  is evaluated on the basis of observed data modeled as the realized values taken by a collection of random variables.  </a:t>
            </a:r>
          </a:p>
          <a:p>
            <a:r>
              <a:rPr lang="en-US" dirty="0"/>
              <a:t>This framework, which is outlined below, was developed by Ronald Fisher in 1925. He defined what type of statements could be evaluated and detailed procedures to evaluate the truthfulness of those. </a:t>
            </a:r>
          </a:p>
          <a:p>
            <a:r>
              <a:rPr lang="en-US" dirty="0"/>
              <a:t>In reality, there are two possibilities: the statement is either true or not true. On the basis of the data observed in the experiment, we may want to decide the statement either true or not true. The situation is summarized in the diagram that follows. A key objective is to calculate the probabilities of the potential errors.</a:t>
            </a:r>
          </a:p>
        </p:txBody>
      </p:sp>
    </p:spTree>
    <p:extLst>
      <p:ext uri="{BB962C8B-B14F-4D97-AF65-F5344CB8AC3E}">
        <p14:creationId xmlns:p14="http://schemas.microsoft.com/office/powerpoint/2010/main" val="6495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D549-FEE8-49B4-8DCE-0802C7707D5A}"/>
              </a:ext>
            </a:extLst>
          </p:cNvPr>
          <p:cNvSpPr>
            <a:spLocks noGrp="1"/>
          </p:cNvSpPr>
          <p:nvPr>
            <p:ph type="title"/>
          </p:nvPr>
        </p:nvSpPr>
        <p:spPr/>
        <p:txBody>
          <a:bodyPr/>
          <a:lstStyle/>
          <a:p>
            <a:r>
              <a:rPr lang="en-US" dirty="0"/>
              <a:t>Decisions vs. Reality</a:t>
            </a:r>
          </a:p>
        </p:txBody>
      </p:sp>
      <p:pic>
        <p:nvPicPr>
          <p:cNvPr id="9" name="Content Placeholder 8" descr="Text, background pattern&#10;&#10;Description automatically generated">
            <a:extLst>
              <a:ext uri="{FF2B5EF4-FFF2-40B4-BE49-F238E27FC236}">
                <a16:creationId xmlns:a16="http://schemas.microsoft.com/office/drawing/2014/main" id="{E97A6286-6152-4862-BA96-1E0E9B67C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9802" y="2898058"/>
            <a:ext cx="10655857" cy="2743200"/>
          </a:xfrm>
        </p:spPr>
      </p:pic>
    </p:spTree>
    <p:extLst>
      <p:ext uri="{BB962C8B-B14F-4D97-AF65-F5344CB8AC3E}">
        <p14:creationId xmlns:p14="http://schemas.microsoft.com/office/powerpoint/2010/main" val="4244143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0271-74B4-4A6D-936E-B32CE7A0B1DF}"/>
              </a:ext>
            </a:extLst>
          </p:cNvPr>
          <p:cNvSpPr>
            <a:spLocks noGrp="1"/>
          </p:cNvSpPr>
          <p:nvPr>
            <p:ph type="title"/>
          </p:nvPr>
        </p:nvSpPr>
        <p:spPr>
          <a:xfrm>
            <a:off x="1368807" y="0"/>
            <a:ext cx="10018713" cy="661737"/>
          </a:xfrm>
        </p:spPr>
        <p:txBody>
          <a:bodyPr>
            <a:normAutofit fontScale="90000"/>
          </a:bodyPr>
          <a:lstStyle/>
          <a:p>
            <a:r>
              <a:rPr lang="en-US" dirty="0"/>
              <a:t>The Null 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94ADCC-26BF-4F42-918D-F0137223EA4D}"/>
                  </a:ext>
                </a:extLst>
              </p:cNvPr>
              <p:cNvSpPr>
                <a:spLocks noGrp="1"/>
              </p:cNvSpPr>
              <p:nvPr>
                <p:ph idx="1"/>
              </p:nvPr>
            </p:nvSpPr>
            <p:spPr>
              <a:xfrm>
                <a:off x="1484310" y="661737"/>
                <a:ext cx="10018713" cy="5912318"/>
              </a:xfrm>
            </p:spPr>
            <p:txBody>
              <a:bodyPr>
                <a:normAutofit fontScale="92500"/>
              </a:bodyPr>
              <a:lstStyle/>
              <a:p>
                <a:r>
                  <a:rPr lang="en-US" dirty="0"/>
                  <a:t>A set of data is modeled as being realized values of a collection of random variables having a joint probability distribution in some set of possible joint distributions. The hypothesis being tested is an exact specification within that set of possible probability distributions. To evaluate Darwin's hunch, one assumes that there is no difference between the two types of fertilization and that cross-fertilized plants, on average, are as tall as the self-fertilized ones. Because the plants in both sets were subject to the same environmental conditions (they were planted side by side) one needs to consider only the differences within each pair. In the classical formulation the differences were assumed to be normally distributed. The hypothesis being considered can then be stated in probability terms as:</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𝐷</m:t>
                        </m:r>
                      </m:sub>
                    </m:sSub>
                    <m:r>
                      <a:rPr lang="en-US" i="1" smtClean="0">
                        <a:latin typeface="Cambria Math" panose="02040503050406030204" pitchFamily="18" charset="0"/>
                      </a:rPr>
                      <m:t>=0,</m:t>
                    </m:r>
                  </m:oMath>
                </a14:m>
                <a:r>
                  <a:rPr lang="en-US" dirty="0"/>
                  <a:t>      </a:t>
                </a:r>
                <a14:m>
                  <m:oMath xmlns:m="http://schemas.openxmlformats.org/officeDocument/2006/math">
                    <m:r>
                      <a:rPr lang="pt-BR" i="1" dirty="0" smtClean="0">
                        <a:latin typeface="Cambria Math" panose="02040503050406030204" pitchFamily="18" charset="0"/>
                      </a:rPr>
                      <m:t>𝐷</m:t>
                    </m:r>
                    <m:r>
                      <a:rPr lang="pt-BR" i="1" dirty="0" smtClean="0">
                        <a:latin typeface="Cambria Math" panose="02040503050406030204" pitchFamily="18" charset="0"/>
                      </a:rPr>
                      <m:t>∼</m:t>
                    </m:r>
                    <m:r>
                      <a:rPr lang="pt-BR" i="1" dirty="0" smtClean="0">
                        <a:latin typeface="Cambria Math" panose="02040503050406030204" pitchFamily="18" charset="0"/>
                      </a:rPr>
                      <m:t>𝑁</m:t>
                    </m:r>
                    <m:d>
                      <m:dPr>
                        <m:ctrlPr>
                          <a:rPr lang="pt-BR" i="1" dirty="0" smtClean="0">
                            <a:latin typeface="Cambria Math" panose="02040503050406030204" pitchFamily="18" charset="0"/>
                          </a:rPr>
                        </m:ctrlPr>
                      </m:dPr>
                      <m:e>
                        <m:r>
                          <a:rPr lang="pt-BR" i="1" dirty="0" smtClean="0">
                            <a:latin typeface="Cambria Math" panose="02040503050406030204" pitchFamily="18" charset="0"/>
                          </a:rPr>
                          <m:t>𝜇</m:t>
                        </m:r>
                        <m:r>
                          <a:rPr lang="pt-BR" i="1" dirty="0" smtClean="0">
                            <a:latin typeface="Cambria Math" panose="02040503050406030204" pitchFamily="18" charset="0"/>
                          </a:rPr>
                          <m:t>,</m:t>
                        </m:r>
                        <m:sSup>
                          <m:sSupPr>
                            <m:ctrlPr>
                              <a:rPr lang="pt-BR" i="1" dirty="0" smtClean="0">
                                <a:latin typeface="Cambria Math" panose="02040503050406030204" pitchFamily="18" charset="0"/>
                              </a:rPr>
                            </m:ctrlPr>
                          </m:sSupPr>
                          <m:e>
                            <m:r>
                              <a:rPr lang="pt-BR" i="1" dirty="0" smtClean="0">
                                <a:latin typeface="Cambria Math" panose="02040503050406030204" pitchFamily="18" charset="0"/>
                              </a:rPr>
                              <m:t>𝜎</m:t>
                            </m:r>
                          </m:e>
                          <m:sup>
                            <m:r>
                              <a:rPr lang="pt-BR" i="1" dirty="0" smtClean="0">
                                <a:latin typeface="Cambria Math" panose="02040503050406030204" pitchFamily="18" charset="0"/>
                              </a:rPr>
                              <m:t>2</m:t>
                            </m:r>
                          </m:sup>
                        </m:sSup>
                      </m:e>
                    </m:d>
                  </m:oMath>
                </a14:m>
                <a:endParaRPr lang="en-US" dirty="0"/>
              </a:p>
              <a:p>
                <a:pPr>
                  <a:buFont typeface="Arial" panose="020B0604020202020204" pitchFamily="34" charset="0"/>
                  <a:buChar char="•"/>
                </a:pPr>
                <a:r>
                  <a:rPr lang="en-US" dirty="0"/>
                  <a:t>Note that hypothesis specifies both a particular probability distribution for the differences (which are assumed to be independent, identically distributed random variables) and a specific value for one of the parameters. Fisher called this hypothesis the </a:t>
                </a:r>
                <a:r>
                  <a:rPr lang="en-US" b="1" dirty="0"/>
                  <a:t>Null Hypothesis</a:t>
                </a:r>
                <a:r>
                  <a:rPr lang="en-US" dirty="0"/>
                  <a:t> as it assumed the cross-fertilization would have no effect.</a:t>
                </a:r>
              </a:p>
            </p:txBody>
          </p:sp>
        </mc:Choice>
        <mc:Fallback xmlns="">
          <p:sp>
            <p:nvSpPr>
              <p:cNvPr id="3" name="Content Placeholder 2">
                <a:extLst>
                  <a:ext uri="{FF2B5EF4-FFF2-40B4-BE49-F238E27FC236}">
                    <a16:creationId xmlns:a16="http://schemas.microsoft.com/office/drawing/2014/main" id="{7594ADCC-26BF-4F42-918D-F0137223EA4D}"/>
                  </a:ext>
                </a:extLst>
              </p:cNvPr>
              <p:cNvSpPr>
                <a:spLocks noGrp="1" noRot="1" noChangeAspect="1" noMove="1" noResize="1" noEditPoints="1" noAdjustHandles="1" noChangeArrowheads="1" noChangeShapeType="1" noTextEdit="1"/>
              </p:cNvSpPr>
              <p:nvPr>
                <p:ph idx="1"/>
              </p:nvPr>
            </p:nvSpPr>
            <p:spPr>
              <a:xfrm>
                <a:off x="1484310" y="661737"/>
                <a:ext cx="10018713" cy="5912318"/>
              </a:xfrm>
              <a:blipFill>
                <a:blip r:embed="rId2"/>
                <a:stretch>
                  <a:fillRect l="-1338" t="-1548" r="-1156" b="-722"/>
                </a:stretch>
              </a:blipFill>
            </p:spPr>
            <p:txBody>
              <a:bodyPr/>
              <a:lstStyle/>
              <a:p>
                <a:r>
                  <a:rPr lang="en-US">
                    <a:noFill/>
                  </a:rPr>
                  <a:t> </a:t>
                </a:r>
              </a:p>
            </p:txBody>
          </p:sp>
        </mc:Fallback>
      </mc:AlternateContent>
    </p:spTree>
    <p:extLst>
      <p:ext uri="{BB962C8B-B14F-4D97-AF65-F5344CB8AC3E}">
        <p14:creationId xmlns:p14="http://schemas.microsoft.com/office/powerpoint/2010/main" val="299532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28371-1377-4CE8-B179-C00DD1D90750}"/>
              </a:ext>
            </a:extLst>
          </p:cNvPr>
          <p:cNvSpPr>
            <a:spLocks noGrp="1"/>
          </p:cNvSpPr>
          <p:nvPr>
            <p:ph type="title"/>
          </p:nvPr>
        </p:nvSpPr>
        <p:spPr>
          <a:xfrm>
            <a:off x="1484310" y="0"/>
            <a:ext cx="10018713" cy="642486"/>
          </a:xfrm>
        </p:spPr>
        <p:txBody>
          <a:bodyPr>
            <a:normAutofit fontScale="90000"/>
          </a:bodyPr>
          <a:lstStyle/>
          <a:p>
            <a:r>
              <a:rPr lang="en-US" dirty="0"/>
              <a:t>The Test Statistic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514359-B8E9-427F-B003-0032646436E8}"/>
                  </a:ext>
                </a:extLst>
              </p:cNvPr>
              <p:cNvSpPr>
                <a:spLocks noGrp="1"/>
              </p:cNvSpPr>
              <p:nvPr>
                <p:ph idx="1"/>
              </p:nvPr>
            </p:nvSpPr>
            <p:spPr>
              <a:xfrm>
                <a:off x="1484310" y="760396"/>
                <a:ext cx="10018713" cy="6097603"/>
              </a:xfrm>
            </p:spPr>
            <p:txBody>
              <a:bodyPr>
                <a:normAutofit/>
              </a:bodyPr>
              <a:lstStyle/>
              <a:p>
                <a:r>
                  <a:rPr lang="en-US" dirty="0"/>
                  <a:t>We need a criterion to decide if the null hypothesis is true. If there is evidence against it, this would support Darwin's hunch. Intuitively, the greater the average difference between cross-fertilized and self-fertilized plants in the sample, the more evidence we have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 It would be only reasonable to include the sample average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oMath>
                </a14:m>
                <a:r>
                  <a:rPr lang="en-US" dirty="0"/>
                  <a:t> in our criterion. </a:t>
                </a:r>
              </a:p>
              <a:p>
                <a:r>
                  <a:rPr lang="en-US" dirty="0"/>
                  <a:t>We need, however, to consider also the variability of the observed differences. For a given positive average difference (in the sample), the smaller the variance (and the standard deviations) of the observations the more confidence we will have that the average difference (in the target population) is indeed positive: consider the two histograms pictured below. Both samples have the same averages equal but with different standard deviations. It is apparent that we would have more confidence in saying that the population mean </a:t>
                </a:r>
                <a14:m>
                  <m:oMath xmlns:m="http://schemas.openxmlformats.org/officeDocument/2006/math">
                    <m:r>
                      <a:rPr lang="en-US" i="1">
                        <a:latin typeface="Cambria Math" panose="02040503050406030204" pitchFamily="18" charset="0"/>
                      </a:rPr>
                      <m:t>𝜇</m:t>
                    </m:r>
                  </m:oMath>
                </a14:m>
                <a:r>
                  <a:rPr lang="en-US" dirty="0"/>
                  <a:t>  is positive in the case pictured in the left panel.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D514359-B8E9-427F-B003-0032646436E8}"/>
                  </a:ext>
                </a:extLst>
              </p:cNvPr>
              <p:cNvSpPr>
                <a:spLocks noGrp="1" noRot="1" noChangeAspect="1" noMove="1" noResize="1" noEditPoints="1" noAdjustHandles="1" noChangeArrowheads="1" noChangeShapeType="1" noTextEdit="1"/>
              </p:cNvSpPr>
              <p:nvPr>
                <p:ph idx="1"/>
              </p:nvPr>
            </p:nvSpPr>
            <p:spPr>
              <a:xfrm>
                <a:off x="1484310" y="760396"/>
                <a:ext cx="10018713" cy="6097603"/>
              </a:xfrm>
              <a:blipFill>
                <a:blip r:embed="rId2"/>
                <a:stretch>
                  <a:fillRect l="-1521" r="-1217"/>
                </a:stretch>
              </a:blipFill>
            </p:spPr>
            <p:txBody>
              <a:bodyPr/>
              <a:lstStyle/>
              <a:p>
                <a:r>
                  <a:rPr lang="en-US">
                    <a:noFill/>
                  </a:rPr>
                  <a:t> </a:t>
                </a:r>
              </a:p>
            </p:txBody>
          </p:sp>
        </mc:Fallback>
      </mc:AlternateContent>
    </p:spTree>
    <p:extLst>
      <p:ext uri="{BB962C8B-B14F-4D97-AF65-F5344CB8AC3E}">
        <p14:creationId xmlns:p14="http://schemas.microsoft.com/office/powerpoint/2010/main" val="24278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6A3E-E895-435D-B8C8-A89E2D39C9CB}"/>
              </a:ext>
            </a:extLst>
          </p:cNvPr>
          <p:cNvSpPr>
            <a:spLocks noGrp="1"/>
          </p:cNvSpPr>
          <p:nvPr>
            <p:ph type="title"/>
          </p:nvPr>
        </p:nvSpPr>
        <p:spPr>
          <a:xfrm>
            <a:off x="1407309" y="0"/>
            <a:ext cx="10018713" cy="555859"/>
          </a:xfrm>
        </p:spPr>
        <p:txBody>
          <a:bodyPr>
            <a:normAutofit fontScale="90000"/>
          </a:bodyPr>
          <a:lstStyle/>
          <a:p>
            <a:r>
              <a:rPr lang="en-US" dirty="0"/>
              <a:t>The Test Statistic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F50FEB-1D5F-4B19-BE76-AFFC0F7DC191}"/>
                  </a:ext>
                </a:extLst>
              </p:cNvPr>
              <p:cNvSpPr>
                <a:spLocks noGrp="1"/>
              </p:cNvSpPr>
              <p:nvPr>
                <p:ph idx="1"/>
              </p:nvPr>
            </p:nvSpPr>
            <p:spPr>
              <a:xfrm>
                <a:off x="1484310" y="4148487"/>
                <a:ext cx="10018713" cy="2637323"/>
              </a:xfrm>
            </p:spPr>
            <p:txBody>
              <a:bodyPr/>
              <a:lstStyle/>
              <a:p>
                <a:r>
                  <a:rPr lang="en-US" dirty="0"/>
                  <a:t>To account for the variability in the observations we could consider the statistic where the observed sample average is scaled the sample standard deviation: </a:t>
                </a:r>
              </a:p>
              <a:p>
                <a:pPr marL="0" indent="0" algn="ctr">
                  <a:buNone/>
                </a:pPr>
                <a14:m>
                  <m:oMathPara xmlns:m="http://schemas.openxmlformats.org/officeDocument/2006/math">
                    <m:oMathParaPr>
                      <m:jc m:val="centerGroup"/>
                    </m:oMathParaPr>
                    <m:oMath xmlns:m="http://schemas.openxmlformats.org/officeDocument/2006/math">
                      <m:f>
                        <m:fPr>
                          <m:ctrlPr>
                            <a:rPr lang="nl-NL" i="1" smtClean="0">
                              <a:latin typeface="Cambria Math" panose="02040503050406030204" pitchFamily="18" charset="0"/>
                            </a:rPr>
                          </m:ctrlPr>
                        </m:fPr>
                        <m:num>
                          <m:acc>
                            <m:accPr>
                              <m:chr m:val="̅"/>
                              <m:ctrlPr>
                                <a:rPr lang="nl-NL" i="1" smtClean="0">
                                  <a:latin typeface="Cambria Math" panose="02040503050406030204" pitchFamily="18" charset="0"/>
                                </a:rPr>
                              </m:ctrlPr>
                            </m:accPr>
                            <m:e>
                              <m:r>
                                <a:rPr lang="nl-NL" i="1" smtClean="0">
                                  <a:latin typeface="Cambria Math" panose="02040503050406030204" pitchFamily="18" charset="0"/>
                                </a:rPr>
                                <m:t>𝑑</m:t>
                              </m:r>
                            </m:e>
                          </m:acc>
                        </m:num>
                        <m:den>
                          <m:r>
                            <a:rPr lang="nl-NL" i="1" smtClean="0">
                              <a:latin typeface="Cambria Math" panose="02040503050406030204" pitchFamily="18" charset="0"/>
                            </a:rPr>
                            <m:t>𝑠𝑑</m:t>
                          </m:r>
                          <m:d>
                            <m:dPr>
                              <m:ctrlPr>
                                <a:rPr lang="nl-NL" i="1" smtClean="0">
                                  <a:latin typeface="Cambria Math" panose="02040503050406030204" pitchFamily="18" charset="0"/>
                                </a:rPr>
                              </m:ctrlPr>
                            </m:dPr>
                            <m:e>
                              <m:acc>
                                <m:accPr>
                                  <m:chr m:val="̅"/>
                                  <m:ctrlPr>
                                    <a:rPr lang="nl-NL" i="1" smtClean="0">
                                      <a:latin typeface="Cambria Math" panose="02040503050406030204" pitchFamily="18" charset="0"/>
                                    </a:rPr>
                                  </m:ctrlPr>
                                </m:accPr>
                                <m:e>
                                  <m:r>
                                    <a:rPr lang="nl-NL" i="1" smtClean="0">
                                      <a:latin typeface="Cambria Math" panose="02040503050406030204" pitchFamily="18" charset="0"/>
                                    </a:rPr>
                                    <m:t>𝑑</m:t>
                                  </m:r>
                                </m:e>
                              </m:acc>
                            </m:e>
                          </m:d>
                        </m:den>
                      </m:f>
                    </m:oMath>
                  </m:oMathPara>
                </a14:m>
                <a:endParaRPr lang="en-US" dirty="0"/>
              </a:p>
            </p:txBody>
          </p:sp>
        </mc:Choice>
        <mc:Fallback xmlns="">
          <p:sp>
            <p:nvSpPr>
              <p:cNvPr id="3" name="Content Placeholder 2">
                <a:extLst>
                  <a:ext uri="{FF2B5EF4-FFF2-40B4-BE49-F238E27FC236}">
                    <a16:creationId xmlns:a16="http://schemas.microsoft.com/office/drawing/2014/main" id="{17F50FEB-1D5F-4B19-BE76-AFFC0F7DC191}"/>
                  </a:ext>
                </a:extLst>
              </p:cNvPr>
              <p:cNvSpPr>
                <a:spLocks noGrp="1" noRot="1" noChangeAspect="1" noMove="1" noResize="1" noEditPoints="1" noAdjustHandles="1" noChangeArrowheads="1" noChangeShapeType="1" noTextEdit="1"/>
              </p:cNvSpPr>
              <p:nvPr>
                <p:ph idx="1"/>
              </p:nvPr>
            </p:nvSpPr>
            <p:spPr>
              <a:xfrm>
                <a:off x="1484310" y="4148487"/>
                <a:ext cx="10018713" cy="2637323"/>
              </a:xfrm>
              <a:blipFill>
                <a:blip r:embed="rId2"/>
                <a:stretch>
                  <a:fillRect l="-152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BB1B3D-B322-42D4-96E3-36EB543B7FDC}"/>
              </a:ext>
            </a:extLst>
          </p:cNvPr>
          <p:cNvPicPr>
            <a:picLocks noChangeAspect="1"/>
          </p:cNvPicPr>
          <p:nvPr/>
        </p:nvPicPr>
        <p:blipFill>
          <a:blip r:embed="rId3"/>
          <a:stretch>
            <a:fillRect/>
          </a:stretch>
        </p:blipFill>
        <p:spPr>
          <a:xfrm>
            <a:off x="2222090" y="891898"/>
            <a:ext cx="7747820" cy="3149161"/>
          </a:xfrm>
          <a:prstGeom prst="rect">
            <a:avLst/>
          </a:prstGeom>
        </p:spPr>
      </p:pic>
    </p:spTree>
    <p:extLst>
      <p:ext uri="{BB962C8B-B14F-4D97-AF65-F5344CB8AC3E}">
        <p14:creationId xmlns:p14="http://schemas.microsoft.com/office/powerpoint/2010/main" val="215328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2BB2A2-88D7-4279-8DC3-CD3C6FBAA1BC}"/>
                  </a:ext>
                </a:extLst>
              </p:cNvPr>
              <p:cNvSpPr>
                <a:spLocks noGrp="1"/>
              </p:cNvSpPr>
              <p:nvPr>
                <p:ph type="title"/>
              </p:nvPr>
            </p:nvSpPr>
            <p:spPr>
              <a:xfrm>
                <a:off x="1346660" y="0"/>
                <a:ext cx="10018713" cy="582561"/>
              </a:xfrm>
            </p:spPr>
            <p:txBody>
              <a:bodyPr>
                <a:normAutofit fontScale="90000"/>
              </a:bodyPr>
              <a:lstStyle/>
              <a:p>
                <a:r>
                  <a:rPr lang="en-US" dirty="0"/>
                  <a:t>Making a Decision about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oMath>
                </a14:m>
                <a:endParaRPr lang="en-US" dirty="0"/>
              </a:p>
            </p:txBody>
          </p:sp>
        </mc:Choice>
        <mc:Fallback xmlns="">
          <p:sp>
            <p:nvSpPr>
              <p:cNvPr id="2" name="Title 1">
                <a:extLst>
                  <a:ext uri="{FF2B5EF4-FFF2-40B4-BE49-F238E27FC236}">
                    <a16:creationId xmlns:a16="http://schemas.microsoft.com/office/drawing/2014/main" id="{792BB2A2-88D7-4279-8DC3-CD3C6FBAA1BC}"/>
                  </a:ext>
                </a:extLst>
              </p:cNvPr>
              <p:cNvSpPr>
                <a:spLocks noGrp="1" noRot="1" noChangeAspect="1" noMove="1" noResize="1" noEditPoints="1" noAdjustHandles="1" noChangeArrowheads="1" noChangeShapeType="1" noTextEdit="1"/>
              </p:cNvSpPr>
              <p:nvPr>
                <p:ph type="title"/>
              </p:nvPr>
            </p:nvSpPr>
            <p:spPr>
              <a:xfrm>
                <a:off x="1346660" y="0"/>
                <a:ext cx="10018713" cy="582561"/>
              </a:xfrm>
              <a:blipFill>
                <a:blip r:embed="rId2"/>
                <a:stretch>
                  <a:fillRect t="-20833" b="-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73F52C-64C9-410B-8B46-DF1BF39BF4E3}"/>
                  </a:ext>
                </a:extLst>
              </p:cNvPr>
              <p:cNvSpPr>
                <a:spLocks noGrp="1"/>
              </p:cNvSpPr>
              <p:nvPr>
                <p:ph idx="1"/>
              </p:nvPr>
            </p:nvSpPr>
            <p:spPr>
              <a:xfrm>
                <a:off x="1484310" y="737419"/>
                <a:ext cx="10018713" cy="5053781"/>
              </a:xfrm>
            </p:spPr>
            <p:txBody>
              <a:bodyPr>
                <a:normAutofit/>
              </a:bodyPr>
              <a:lstStyle/>
              <a:p>
                <a:r>
                  <a:rPr lang="en-US" dirty="0"/>
                  <a:t>A statistical hypothesis test is a method of statistical inference. An alternative hypothesis is proposed for the probability distribution of the data, either explicitly or only informally. The comparison of the two models is deemed statistically significant if, according to a threshold probability —the significance level —usually denoted by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oMath>
                </a14:m>
                <a:r>
                  <a:rPr lang="en-US" dirty="0"/>
                  <a:t> the data would be unlikely to occur if the null hypothesis were true. A hypothesis test specifies which outcomes of a study may lead to a rejection of the null hypothesis at a pre-specified level of significance, while using a pre-chosen measure of deviation from that hypothesis (the test statistic, or goodness-of-fit measure). The pre-chosen level of significance is the maximal allowed "false positive rate". One wants to control the risk of incorrectly rejecting a true null hypothesis. </a:t>
                </a:r>
              </a:p>
            </p:txBody>
          </p:sp>
        </mc:Choice>
        <mc:Fallback xmlns="">
          <p:sp>
            <p:nvSpPr>
              <p:cNvPr id="3" name="Content Placeholder 2">
                <a:extLst>
                  <a:ext uri="{FF2B5EF4-FFF2-40B4-BE49-F238E27FC236}">
                    <a16:creationId xmlns:a16="http://schemas.microsoft.com/office/drawing/2014/main" id="{5773F52C-64C9-410B-8B46-DF1BF39BF4E3}"/>
                  </a:ext>
                </a:extLst>
              </p:cNvPr>
              <p:cNvSpPr>
                <a:spLocks noGrp="1" noRot="1" noChangeAspect="1" noMove="1" noResize="1" noEditPoints="1" noAdjustHandles="1" noChangeArrowheads="1" noChangeShapeType="1" noTextEdit="1"/>
              </p:cNvSpPr>
              <p:nvPr>
                <p:ph idx="1"/>
              </p:nvPr>
            </p:nvSpPr>
            <p:spPr>
              <a:xfrm>
                <a:off x="1484310" y="737419"/>
                <a:ext cx="10018713" cy="5053781"/>
              </a:xfrm>
              <a:blipFill>
                <a:blip r:embed="rId3"/>
                <a:stretch>
                  <a:fillRect l="-1521" r="-669"/>
                </a:stretch>
              </a:blipFill>
            </p:spPr>
            <p:txBody>
              <a:bodyPr/>
              <a:lstStyle/>
              <a:p>
                <a:r>
                  <a:rPr lang="en-US">
                    <a:noFill/>
                  </a:rPr>
                  <a:t> </a:t>
                </a:r>
              </a:p>
            </p:txBody>
          </p:sp>
        </mc:Fallback>
      </mc:AlternateContent>
    </p:spTree>
    <p:extLst>
      <p:ext uri="{BB962C8B-B14F-4D97-AF65-F5344CB8AC3E}">
        <p14:creationId xmlns:p14="http://schemas.microsoft.com/office/powerpoint/2010/main" val="199152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ADB637-D0CE-4EDF-ACA8-AE002ECA5672}"/>
                  </a:ext>
                </a:extLst>
              </p:cNvPr>
              <p:cNvSpPr>
                <a:spLocks noGrp="1"/>
              </p:cNvSpPr>
              <p:nvPr>
                <p:ph type="title"/>
              </p:nvPr>
            </p:nvSpPr>
            <p:spPr>
              <a:xfrm>
                <a:off x="1330307" y="0"/>
                <a:ext cx="10018713" cy="507733"/>
              </a:xfrm>
            </p:spPr>
            <p:txBody>
              <a:bodyPr>
                <a:normAutofit fontScale="90000"/>
              </a:bodyPr>
              <a:lstStyle/>
              <a:p>
                <a:r>
                  <a:rPr lang="en-US" dirty="0"/>
                  <a:t>Rejecting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oMath>
                </a14:m>
                <a:endParaRPr lang="en-US" dirty="0"/>
              </a:p>
            </p:txBody>
          </p:sp>
        </mc:Choice>
        <mc:Fallback xmlns="">
          <p:sp>
            <p:nvSpPr>
              <p:cNvPr id="2" name="Title 1">
                <a:extLst>
                  <a:ext uri="{FF2B5EF4-FFF2-40B4-BE49-F238E27FC236}">
                    <a16:creationId xmlns:a16="http://schemas.microsoft.com/office/drawing/2014/main" id="{43ADB637-D0CE-4EDF-ACA8-AE002ECA5672}"/>
                  </a:ext>
                </a:extLst>
              </p:cNvPr>
              <p:cNvSpPr>
                <a:spLocks noGrp="1" noRot="1" noChangeAspect="1" noMove="1" noResize="1" noEditPoints="1" noAdjustHandles="1" noChangeArrowheads="1" noChangeShapeType="1" noTextEdit="1"/>
              </p:cNvSpPr>
              <p:nvPr>
                <p:ph type="title"/>
              </p:nvPr>
            </p:nvSpPr>
            <p:spPr>
              <a:xfrm>
                <a:off x="1330307" y="0"/>
                <a:ext cx="10018713" cy="507733"/>
              </a:xfrm>
              <a:blipFill>
                <a:blip r:embed="rId2"/>
                <a:stretch>
                  <a:fillRect t="-31325" b="-59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BF8DF8-671A-4217-939B-DAA9B0B26D72}"/>
                  </a:ext>
                </a:extLst>
              </p:cNvPr>
              <p:cNvSpPr>
                <a:spLocks noGrp="1"/>
              </p:cNvSpPr>
              <p:nvPr>
                <p:ph idx="1"/>
              </p:nvPr>
            </p:nvSpPr>
            <p:spPr>
              <a:xfrm>
                <a:off x="1484310" y="616017"/>
                <a:ext cx="10018713" cy="6241983"/>
              </a:xfrm>
            </p:spPr>
            <p:txBody>
              <a:bodyPr>
                <a:normAutofit/>
              </a:bodyPr>
              <a:lstStyle/>
              <a:p>
                <a:r>
                  <a:rPr lang="en-US" dirty="0"/>
                  <a:t>If the ratio above,</a:t>
                </a:r>
                <a:r>
                  <a:rPr lang="nl-NL" dirty="0"/>
                  <a:t> </a:t>
                </a:r>
                <a14:m>
                  <m:oMath xmlns:m="http://schemas.openxmlformats.org/officeDocument/2006/math">
                    <m:f>
                      <m:fPr>
                        <m:ctrlPr>
                          <a:rPr lang="nl-NL" i="1" smtClean="0">
                            <a:latin typeface="Cambria Math" panose="02040503050406030204" pitchFamily="18" charset="0"/>
                          </a:rPr>
                        </m:ctrlPr>
                      </m:fPr>
                      <m:num>
                        <m:acc>
                          <m:accPr>
                            <m:chr m:val="̅"/>
                            <m:ctrlPr>
                              <a:rPr lang="nl-NL" i="1" smtClean="0">
                                <a:latin typeface="Cambria Math" panose="02040503050406030204" pitchFamily="18" charset="0"/>
                              </a:rPr>
                            </m:ctrlPr>
                          </m:accPr>
                          <m:e>
                            <m:r>
                              <a:rPr lang="nl-NL" i="1" smtClean="0">
                                <a:latin typeface="Cambria Math" panose="02040503050406030204" pitchFamily="18" charset="0"/>
                              </a:rPr>
                              <m:t>𝑑</m:t>
                            </m:r>
                          </m:e>
                        </m:acc>
                      </m:num>
                      <m:den>
                        <m:r>
                          <a:rPr lang="nl-NL" i="1" smtClean="0">
                            <a:latin typeface="Cambria Math" panose="02040503050406030204" pitchFamily="18" charset="0"/>
                          </a:rPr>
                          <m:t>𝑠𝑑</m:t>
                        </m:r>
                        <m:d>
                          <m:dPr>
                            <m:ctrlPr>
                              <a:rPr lang="nl-NL" i="1" smtClean="0">
                                <a:latin typeface="Cambria Math" panose="02040503050406030204" pitchFamily="18" charset="0"/>
                              </a:rPr>
                            </m:ctrlPr>
                          </m:dPr>
                          <m:e>
                            <m:acc>
                              <m:accPr>
                                <m:chr m:val="̅"/>
                                <m:ctrlPr>
                                  <a:rPr lang="nl-NL" i="1" smtClean="0">
                                    <a:latin typeface="Cambria Math" panose="02040503050406030204" pitchFamily="18" charset="0"/>
                                  </a:rPr>
                                </m:ctrlPr>
                              </m:accPr>
                              <m:e>
                                <m:r>
                                  <a:rPr lang="nl-NL" i="1" smtClean="0">
                                    <a:latin typeface="Cambria Math" panose="02040503050406030204" pitchFamily="18" charset="0"/>
                                  </a:rPr>
                                  <m:t>𝑑</m:t>
                                </m:r>
                              </m:e>
                            </m:acc>
                          </m:e>
                        </m:d>
                      </m:den>
                    </m:f>
                  </m:oMath>
                </a14:m>
                <a:r>
                  <a:rPr lang="en-US" dirty="0"/>
                  <a:t> , is sufficiently large, say above a threshold </a:t>
                </a:r>
                <a:r>
                  <a:rPr lang="en-US" i="1" dirty="0"/>
                  <a:t>t</a:t>
                </a:r>
              </a:p>
              <a:p>
                <a:pPr marL="0" indent="0" algn="ctr">
                  <a:buNone/>
                </a:pPr>
                <a14:m>
                  <m:oMathPara xmlns:m="http://schemas.openxmlformats.org/officeDocument/2006/math">
                    <m:oMathParaPr>
                      <m:jc m:val="centerGroup"/>
                    </m:oMathParaPr>
                    <m:oMath xmlns:m="http://schemas.openxmlformats.org/officeDocument/2006/math">
                      <m:f>
                        <m:fPr>
                          <m:ctrlPr>
                            <a:rPr lang="nl-NL" sz="1800" i="1" smtClean="0">
                              <a:latin typeface="Cambria Math" panose="02040503050406030204" pitchFamily="18" charset="0"/>
                            </a:rPr>
                          </m:ctrlPr>
                        </m:fPr>
                        <m:num>
                          <m:acc>
                            <m:accPr>
                              <m:chr m:val="̅"/>
                              <m:ctrlPr>
                                <a:rPr lang="nl-NL" sz="1800" i="1" smtClean="0">
                                  <a:latin typeface="Cambria Math" panose="02040503050406030204" pitchFamily="18" charset="0"/>
                                </a:rPr>
                              </m:ctrlPr>
                            </m:accPr>
                            <m:e>
                              <m:r>
                                <a:rPr lang="nl-NL" sz="1800" i="1" smtClean="0">
                                  <a:latin typeface="Cambria Math" panose="02040503050406030204" pitchFamily="18" charset="0"/>
                                </a:rPr>
                                <m:t>𝑑</m:t>
                              </m:r>
                            </m:e>
                          </m:acc>
                        </m:num>
                        <m:den>
                          <m:r>
                            <a:rPr lang="nl-NL" sz="1800" i="1" smtClean="0">
                              <a:latin typeface="Cambria Math" panose="02040503050406030204" pitchFamily="18" charset="0"/>
                            </a:rPr>
                            <m:t>𝑠𝑑</m:t>
                          </m:r>
                          <m:d>
                            <m:dPr>
                              <m:ctrlPr>
                                <a:rPr lang="nl-NL" sz="1800" i="1" smtClean="0">
                                  <a:latin typeface="Cambria Math" panose="02040503050406030204" pitchFamily="18" charset="0"/>
                                </a:rPr>
                              </m:ctrlPr>
                            </m:dPr>
                            <m:e>
                              <m:acc>
                                <m:accPr>
                                  <m:chr m:val="̅"/>
                                  <m:ctrlPr>
                                    <a:rPr lang="nl-NL" sz="1800" i="1" smtClean="0">
                                      <a:latin typeface="Cambria Math" panose="02040503050406030204" pitchFamily="18" charset="0"/>
                                    </a:rPr>
                                  </m:ctrlPr>
                                </m:accPr>
                                <m:e>
                                  <m:r>
                                    <a:rPr lang="nl-NL" sz="1800" i="1" smtClean="0">
                                      <a:latin typeface="Cambria Math" panose="02040503050406030204" pitchFamily="18" charset="0"/>
                                    </a:rPr>
                                    <m:t>𝑑</m:t>
                                  </m:r>
                                </m:e>
                              </m:acc>
                            </m:e>
                          </m:d>
                        </m:den>
                      </m:f>
                      <m:r>
                        <a:rPr lang="nl-NL" sz="1800" i="1" smtClean="0">
                          <a:latin typeface="Cambria Math" panose="02040503050406030204" pitchFamily="18" charset="0"/>
                        </a:rPr>
                        <m:t>&gt;</m:t>
                      </m:r>
                      <m:r>
                        <a:rPr lang="nl-NL" sz="1800" i="1" smtClean="0">
                          <a:latin typeface="Cambria Math" panose="02040503050406030204" pitchFamily="18" charset="0"/>
                        </a:rPr>
                        <m:t>𝑡</m:t>
                      </m:r>
                    </m:oMath>
                  </m:oMathPara>
                </a14:m>
                <a:endParaRPr lang="en-US" sz="1800" i="1" dirty="0"/>
              </a:p>
              <a:p>
                <a:pPr marL="0" indent="0">
                  <a:buNone/>
                </a:pPr>
                <a:r>
                  <a:rPr lang="en-US" i="1" dirty="0"/>
                  <a:t>     </a:t>
                </a:r>
                <a:r>
                  <a:rPr lang="en-US" dirty="0"/>
                  <a:t>we would be inclined to believe that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 </m:t>
                    </m:r>
                  </m:oMath>
                </a14:m>
                <a:r>
                  <a:rPr lang="en-US" dirty="0"/>
                  <a:t>is not true and, in statistical jargon,     reject it. How do we determine the level of </a:t>
                </a:r>
                <a:r>
                  <a:rPr lang="en-US" i="1" dirty="0"/>
                  <a:t>t</a:t>
                </a:r>
                <a:r>
                  <a:rPr lang="en-US" dirty="0"/>
                  <a:t> at which we should reject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a:t>
                </a:r>
              </a:p>
              <a:p>
                <a:pPr>
                  <a:buFont typeface="Arial" panose="020B0604020202020204" pitchFamily="34" charset="0"/>
                  <a:buChar char="•"/>
                </a:pPr>
                <a:r>
                  <a:rPr lang="en-US" dirty="0"/>
                  <a:t>To find the appropriate level we consider the Type I error, claiming that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 </m:t>
                    </m:r>
                  </m:oMath>
                </a14:m>
                <a:r>
                  <a:rPr lang="en-US" dirty="0"/>
                  <a:t> is not true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 is, in fact, true. It is desirable to keep the probability of committing that error</a:t>
                </a:r>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𝑃</m:t>
                          </m:r>
                        </m:e>
                        <m:sub>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𝐻</m:t>
                              </m:r>
                            </m:e>
                            <m:sub>
                              <m:r>
                                <a:rPr lang="en-US" sz="1800" i="1" smtClean="0">
                                  <a:latin typeface="Cambria Math" panose="02040503050406030204" pitchFamily="18" charset="0"/>
                                </a:rPr>
                                <m:t>0</m:t>
                              </m:r>
                            </m:sub>
                          </m:sSub>
                        </m:sub>
                      </m:sSub>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𝑑</m:t>
                                  </m:r>
                                </m:e>
                              </m:acc>
                            </m:num>
                            <m:den>
                              <m:r>
                                <a:rPr lang="en-US" sz="1800" i="1" smtClean="0">
                                  <a:latin typeface="Cambria Math" panose="02040503050406030204" pitchFamily="18" charset="0"/>
                                </a:rPr>
                                <m:t>𝑠𝑑</m:t>
                              </m:r>
                              <m:d>
                                <m:dPr>
                                  <m:ctrlPr>
                                    <a:rPr lang="en-US" sz="1800" i="1" smtClean="0">
                                      <a:latin typeface="Cambria Math" panose="02040503050406030204" pitchFamily="18" charset="0"/>
                                    </a:rPr>
                                  </m:ctrlPr>
                                </m:d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𝑑</m:t>
                                      </m:r>
                                    </m:e>
                                  </m:acc>
                                </m:e>
                              </m:d>
                            </m:den>
                          </m:f>
                          <m:r>
                            <a:rPr lang="en-US" sz="1800" i="1" smtClean="0">
                              <a:latin typeface="Cambria Math" panose="02040503050406030204" pitchFamily="18" charset="0"/>
                            </a:rPr>
                            <m:t>&gt;</m:t>
                          </m:r>
                          <m:r>
                            <a:rPr lang="en-US" sz="1800" i="1" smtClean="0">
                              <a:latin typeface="Cambria Math" panose="02040503050406030204" pitchFamily="18" charset="0"/>
                            </a:rPr>
                            <m:t>𝑡</m:t>
                          </m:r>
                        </m:e>
                      </m:d>
                    </m:oMath>
                  </m:oMathPara>
                </a14:m>
                <a:endParaRPr lang="en-US" sz="1800" dirty="0"/>
              </a:p>
              <a:p>
                <a:pPr marL="0" indent="0">
                  <a:buNone/>
                </a:pPr>
                <a:r>
                  <a:rPr lang="en-US" dirty="0"/>
                  <a:t>      small, perhaps of the order of 5% or 1%.</a:t>
                </a:r>
              </a:p>
              <a:p>
                <a:pPr>
                  <a:buFont typeface="Arial" panose="020B0604020202020204" pitchFamily="34" charset="0"/>
                  <a:buChar char="•"/>
                </a:pPr>
                <a:r>
                  <a:rPr lang="en-US" dirty="0"/>
                  <a:t>This probability is defined as the </a:t>
                </a:r>
                <a:r>
                  <a:rPr lang="en-US" b="1" dirty="0"/>
                  <a:t>significance level </a:t>
                </a:r>
                <a:r>
                  <a:rPr lang="en-US" dirty="0"/>
                  <a:t>(in this case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 </m:t>
                    </m:r>
                  </m:oMath>
                </a14:m>
                <a:r>
                  <a:rPr lang="en-US" dirty="0"/>
                  <a:t>$ is equal to 5% or 1%) of the test, is the probability of the study rejecting the null hypothesis, given that the null hypothesis was assumed to be true. </a:t>
                </a:r>
                <a14:m>
                  <m:oMath xmlns:m="http://schemas.openxmlformats.org/officeDocument/2006/math">
                    <m:r>
                      <a:rPr lang="en-US" i="1" smtClean="0">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10BF8DF8-671A-4217-939B-DAA9B0B26D72}"/>
                  </a:ext>
                </a:extLst>
              </p:cNvPr>
              <p:cNvSpPr>
                <a:spLocks noGrp="1" noRot="1" noChangeAspect="1" noMove="1" noResize="1" noEditPoints="1" noAdjustHandles="1" noChangeArrowheads="1" noChangeShapeType="1" noTextEdit="1"/>
              </p:cNvSpPr>
              <p:nvPr>
                <p:ph idx="1"/>
              </p:nvPr>
            </p:nvSpPr>
            <p:spPr>
              <a:xfrm>
                <a:off x="1484310" y="616017"/>
                <a:ext cx="10018713" cy="6241983"/>
              </a:xfrm>
              <a:blipFill>
                <a:blip r:embed="rId3"/>
                <a:stretch>
                  <a:fillRect l="-1521" r="-2251" b="-586"/>
                </a:stretch>
              </a:blipFill>
            </p:spPr>
            <p:txBody>
              <a:bodyPr/>
              <a:lstStyle/>
              <a:p>
                <a:r>
                  <a:rPr lang="en-US">
                    <a:noFill/>
                  </a:rPr>
                  <a:t> </a:t>
                </a:r>
              </a:p>
            </p:txBody>
          </p:sp>
        </mc:Fallback>
      </mc:AlternateContent>
    </p:spTree>
    <p:extLst>
      <p:ext uri="{BB962C8B-B14F-4D97-AF65-F5344CB8AC3E}">
        <p14:creationId xmlns:p14="http://schemas.microsoft.com/office/powerpoint/2010/main" val="14463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54F2-60CA-488A-AEAC-638D95C8F02E}"/>
              </a:ext>
            </a:extLst>
          </p:cNvPr>
          <p:cNvSpPr>
            <a:spLocks noGrp="1"/>
          </p:cNvSpPr>
          <p:nvPr>
            <p:ph type="title"/>
          </p:nvPr>
        </p:nvSpPr>
        <p:spPr>
          <a:xfrm>
            <a:off x="1484310" y="0"/>
            <a:ext cx="10018713" cy="575109"/>
          </a:xfrm>
        </p:spPr>
        <p:txBody>
          <a:bodyPr>
            <a:normAutofit fontScale="90000"/>
          </a:bodyPr>
          <a:lstStyle/>
          <a:p>
            <a:r>
              <a:rPr lang="en-US" dirty="0"/>
              <a:t>The Yardstick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825831-3FC9-4EE2-9B67-68E659B45209}"/>
                  </a:ext>
                </a:extLst>
              </p:cNvPr>
              <p:cNvSpPr>
                <a:spLocks noGrp="1"/>
              </p:cNvSpPr>
              <p:nvPr>
                <p:ph idx="1"/>
              </p:nvPr>
            </p:nvSpPr>
            <p:spPr>
              <a:xfrm>
                <a:off x="1416932" y="1866899"/>
                <a:ext cx="10018713" cy="4312520"/>
              </a:xfrm>
            </p:spPr>
            <p:txBody>
              <a:bodyPr>
                <a:normAutofit fontScale="92500"/>
              </a:bodyPr>
              <a:lstStyle/>
              <a:p>
                <a:r>
                  <a:rPr lang="en-US" dirty="0"/>
                  <a:t>To calculate the probability above and determine the appropriate level of </a:t>
                </a:r>
                <a:r>
                  <a:rPr lang="en-US" i="1" dirty="0"/>
                  <a:t>t</a:t>
                </a:r>
                <a:r>
                  <a:rPr lang="en-US" dirty="0"/>
                  <a:t> we need to know the distribution of </a:t>
                </a:r>
                <a14:m>
                  <m:oMath xmlns:m="http://schemas.openxmlformats.org/officeDocument/2006/math">
                    <m:f>
                      <m:fPr>
                        <m:ctrlPr>
                          <a:rPr lang="nl-NL" i="1" smtClean="0">
                            <a:latin typeface="Cambria Math" panose="02040503050406030204" pitchFamily="18" charset="0"/>
                          </a:rPr>
                        </m:ctrlPr>
                      </m:fPr>
                      <m:num>
                        <m:acc>
                          <m:accPr>
                            <m:chr m:val="̅"/>
                            <m:ctrlPr>
                              <a:rPr lang="nl-NL" i="1" smtClean="0">
                                <a:latin typeface="Cambria Math" panose="02040503050406030204" pitchFamily="18" charset="0"/>
                              </a:rPr>
                            </m:ctrlPr>
                          </m:accPr>
                          <m:e>
                            <m:r>
                              <a:rPr lang="nl-NL" i="1" smtClean="0">
                                <a:latin typeface="Cambria Math" panose="02040503050406030204" pitchFamily="18" charset="0"/>
                              </a:rPr>
                              <m:t>𝑑</m:t>
                            </m:r>
                          </m:e>
                        </m:acc>
                      </m:num>
                      <m:den>
                        <m:r>
                          <a:rPr lang="nl-NL" i="1" smtClean="0">
                            <a:latin typeface="Cambria Math" panose="02040503050406030204" pitchFamily="18" charset="0"/>
                          </a:rPr>
                          <m:t>𝑠𝑑</m:t>
                        </m:r>
                        <m:d>
                          <m:dPr>
                            <m:ctrlPr>
                              <a:rPr lang="nl-NL" i="1" smtClean="0">
                                <a:latin typeface="Cambria Math" panose="02040503050406030204" pitchFamily="18" charset="0"/>
                              </a:rPr>
                            </m:ctrlPr>
                          </m:dPr>
                          <m:e>
                            <m:acc>
                              <m:accPr>
                                <m:chr m:val="̅"/>
                                <m:ctrlPr>
                                  <a:rPr lang="nl-NL" i="1" smtClean="0">
                                    <a:latin typeface="Cambria Math" panose="02040503050406030204" pitchFamily="18" charset="0"/>
                                  </a:rPr>
                                </m:ctrlPr>
                              </m:accPr>
                              <m:e>
                                <m:r>
                                  <a:rPr lang="nl-NL" i="1" smtClean="0">
                                    <a:latin typeface="Cambria Math" panose="02040503050406030204" pitchFamily="18" charset="0"/>
                                  </a:rPr>
                                  <m:t>𝑑</m:t>
                                </m:r>
                              </m:e>
                            </m:acc>
                          </m:e>
                        </m:d>
                      </m:den>
                    </m:f>
                  </m:oMath>
                </a14:m>
                <a:r>
                  <a:rPr lang="en-US" dirty="0"/>
                  <a:t>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 is true.</a:t>
                </a:r>
              </a:p>
              <a:p>
                <a:r>
                  <a:rPr lang="en-US" dirty="0"/>
                  <a:t> Note that the numerator will be, as we discussed earlier, normally distributed; the denominator is an estimate of the standard deviation of the sample average and its precision will depend on the number of observations in the sample. This means that we will have a different distribution for each sample size.  </a:t>
                </a:r>
              </a:p>
              <a:p>
                <a:r>
                  <a:rPr lang="en-US" dirty="0"/>
                  <a:t>The distribution of the ratio (its probability density function) was derived by W. S. Gossett in 1908 writing in </a:t>
                </a:r>
                <a:r>
                  <a:rPr lang="en-US" b="1" dirty="0"/>
                  <a:t>Biometrika</a:t>
                </a:r>
                <a:r>
                  <a:rPr lang="en-US" dirty="0"/>
                  <a:t> under the pen name </a:t>
                </a:r>
                <a:r>
                  <a:rPr lang="en-US" b="1" dirty="0"/>
                  <a:t>Student</a:t>
                </a:r>
                <a:r>
                  <a:rPr lang="en-US" dirty="0"/>
                  <a:t>. It is now  referred as the Student’s </a:t>
                </a:r>
                <a:r>
                  <a:rPr lang="en-US" i="1" dirty="0"/>
                  <a:t>t</a:t>
                </a:r>
                <a:r>
                  <a:rPr lang="en-US" dirty="0"/>
                  <a:t> family of distributions, indexed by a number related to the size of the sample, referred as the number of degrees of freedom.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oMath>
                </a14:m>
                <a:endParaRPr lang="en-US" dirty="0"/>
              </a:p>
            </p:txBody>
          </p:sp>
        </mc:Choice>
        <mc:Fallback xmlns="">
          <p:sp>
            <p:nvSpPr>
              <p:cNvPr id="3" name="Content Placeholder 2">
                <a:extLst>
                  <a:ext uri="{FF2B5EF4-FFF2-40B4-BE49-F238E27FC236}">
                    <a16:creationId xmlns:a16="http://schemas.microsoft.com/office/drawing/2014/main" id="{F5825831-3FC9-4EE2-9B67-68E659B45209}"/>
                  </a:ext>
                </a:extLst>
              </p:cNvPr>
              <p:cNvSpPr>
                <a:spLocks noGrp="1" noRot="1" noChangeAspect="1" noMove="1" noResize="1" noEditPoints="1" noAdjustHandles="1" noChangeArrowheads="1" noChangeShapeType="1" noTextEdit="1"/>
              </p:cNvSpPr>
              <p:nvPr>
                <p:ph idx="1"/>
              </p:nvPr>
            </p:nvSpPr>
            <p:spPr>
              <a:xfrm>
                <a:off x="1416932" y="1866899"/>
                <a:ext cx="10018713" cy="4312520"/>
              </a:xfrm>
              <a:blipFill>
                <a:blip r:embed="rId2"/>
                <a:stretch>
                  <a:fillRect l="-1338" r="-1217"/>
                </a:stretch>
              </a:blipFill>
            </p:spPr>
            <p:txBody>
              <a:bodyPr/>
              <a:lstStyle/>
              <a:p>
                <a:r>
                  <a:rPr lang="en-US">
                    <a:noFill/>
                  </a:rPr>
                  <a:t> </a:t>
                </a:r>
              </a:p>
            </p:txBody>
          </p:sp>
        </mc:Fallback>
      </mc:AlternateContent>
    </p:spTree>
    <p:extLst>
      <p:ext uri="{BB962C8B-B14F-4D97-AF65-F5344CB8AC3E}">
        <p14:creationId xmlns:p14="http://schemas.microsoft.com/office/powerpoint/2010/main" val="2958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6138-28F7-43AD-9DFC-251F01D699E9}"/>
              </a:ext>
            </a:extLst>
          </p:cNvPr>
          <p:cNvSpPr>
            <a:spLocks noGrp="1"/>
          </p:cNvSpPr>
          <p:nvPr>
            <p:ph type="title"/>
          </p:nvPr>
        </p:nvSpPr>
        <p:spPr>
          <a:xfrm>
            <a:off x="1484311" y="1"/>
            <a:ext cx="10018713" cy="659566"/>
          </a:xfrm>
        </p:spPr>
        <p:txBody>
          <a:bodyPr>
            <a:normAutofit fontScale="90000"/>
          </a:bodyPr>
          <a:lstStyle/>
          <a:p>
            <a:r>
              <a:rPr lang="en-US" dirty="0"/>
              <a:t>The Binomial Distribution</a:t>
            </a:r>
          </a:p>
        </p:txBody>
      </p:sp>
      <p:sp>
        <p:nvSpPr>
          <p:cNvPr id="3" name="Content Placeholder 2">
            <a:extLst>
              <a:ext uri="{FF2B5EF4-FFF2-40B4-BE49-F238E27FC236}">
                <a16:creationId xmlns:a16="http://schemas.microsoft.com/office/drawing/2014/main" id="{D836D9F1-A5AB-4FB3-A52C-44606435C973}"/>
              </a:ext>
            </a:extLst>
          </p:cNvPr>
          <p:cNvSpPr>
            <a:spLocks noGrp="1"/>
          </p:cNvSpPr>
          <p:nvPr>
            <p:ph idx="1"/>
          </p:nvPr>
        </p:nvSpPr>
        <p:spPr>
          <a:xfrm>
            <a:off x="1484310" y="539646"/>
            <a:ext cx="10018713" cy="6192625"/>
          </a:xfrm>
        </p:spPr>
        <p:txBody>
          <a:bodyPr>
            <a:normAutofit/>
          </a:bodyPr>
          <a:lstStyle/>
          <a:p>
            <a:pPr marL="171450" marR="0" indent="0">
              <a:lnSpc>
                <a:spcPct val="107000"/>
              </a:lnSpc>
              <a:spcBef>
                <a:spcPts val="0"/>
              </a:spcBef>
              <a:spcAft>
                <a:spcPts val="0"/>
              </a:spcAft>
              <a:buNone/>
            </a:pP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descr="A picture containing bird&#10;&#10;Description automatically generated">
            <a:extLst>
              <a:ext uri="{FF2B5EF4-FFF2-40B4-BE49-F238E27FC236}">
                <a16:creationId xmlns:a16="http://schemas.microsoft.com/office/drawing/2014/main" id="{910E1BF3-B70C-41A9-B210-CFC1B92A6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52" y="919412"/>
            <a:ext cx="3280929" cy="1738858"/>
          </a:xfrm>
          <a:prstGeom prst="rect">
            <a:avLst/>
          </a:prstGeom>
        </p:spPr>
      </p:pic>
      <p:pic>
        <p:nvPicPr>
          <p:cNvPr id="7" name="Picture 6" descr="Chart, histogram&#10;&#10;Description automatically generated">
            <a:extLst>
              <a:ext uri="{FF2B5EF4-FFF2-40B4-BE49-F238E27FC236}">
                <a16:creationId xmlns:a16="http://schemas.microsoft.com/office/drawing/2014/main" id="{51AA262F-C4C8-4A5B-8809-2AD00BBAD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823" y="935242"/>
            <a:ext cx="3161007" cy="1797979"/>
          </a:xfrm>
          <a:prstGeom prst="rect">
            <a:avLst/>
          </a:prstGeom>
        </p:spPr>
      </p:pic>
      <p:pic>
        <p:nvPicPr>
          <p:cNvPr id="9" name="Picture 8" descr="Chart, histogram&#10;&#10;Description automatically generated">
            <a:extLst>
              <a:ext uri="{FF2B5EF4-FFF2-40B4-BE49-F238E27FC236}">
                <a16:creationId xmlns:a16="http://schemas.microsoft.com/office/drawing/2014/main" id="{691D097B-B9DF-437E-B7D0-C65A013A3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814" y="3561007"/>
            <a:ext cx="3280929" cy="2105908"/>
          </a:xfrm>
          <a:prstGeom prst="rect">
            <a:avLst/>
          </a:prstGeom>
        </p:spPr>
      </p:pic>
      <p:pic>
        <p:nvPicPr>
          <p:cNvPr id="11" name="Picture 10" descr="Chart, histogram&#10;&#10;Description automatically generated">
            <a:extLst>
              <a:ext uri="{FF2B5EF4-FFF2-40B4-BE49-F238E27FC236}">
                <a16:creationId xmlns:a16="http://schemas.microsoft.com/office/drawing/2014/main" id="{0903FCEC-B1A8-492F-93EB-F34B9AC86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6823" y="3635958"/>
            <a:ext cx="3161008" cy="2030957"/>
          </a:xfrm>
          <a:prstGeom prst="rect">
            <a:avLst/>
          </a:prstGeom>
        </p:spPr>
      </p:pic>
      <p:sp>
        <p:nvSpPr>
          <p:cNvPr id="12" name="TextBox 11">
            <a:extLst>
              <a:ext uri="{FF2B5EF4-FFF2-40B4-BE49-F238E27FC236}">
                <a16:creationId xmlns:a16="http://schemas.microsoft.com/office/drawing/2014/main" id="{21EA0712-0BE9-4321-82C0-A659DA960530}"/>
              </a:ext>
            </a:extLst>
          </p:cNvPr>
          <p:cNvSpPr txBox="1"/>
          <p:nvPr/>
        </p:nvSpPr>
        <p:spPr>
          <a:xfrm>
            <a:off x="2378814" y="2914747"/>
            <a:ext cx="8549016" cy="369332"/>
          </a:xfrm>
          <a:prstGeom prst="rect">
            <a:avLst/>
          </a:prstGeom>
          <a:noFill/>
        </p:spPr>
        <p:txBody>
          <a:bodyPr wrap="square" rtlCol="0">
            <a:spAutoFit/>
          </a:bodyPr>
          <a:lstStyle/>
          <a:p>
            <a:r>
              <a:rPr lang="en-US" dirty="0"/>
              <a:t>                          B(5, 0.5)	                                                                                             (30, 0.5)</a:t>
            </a:r>
          </a:p>
        </p:txBody>
      </p:sp>
      <p:sp>
        <p:nvSpPr>
          <p:cNvPr id="13" name="TextBox 12">
            <a:extLst>
              <a:ext uri="{FF2B5EF4-FFF2-40B4-BE49-F238E27FC236}">
                <a16:creationId xmlns:a16="http://schemas.microsoft.com/office/drawing/2014/main" id="{748D9F65-8926-498F-9052-087759337723}"/>
              </a:ext>
            </a:extLst>
          </p:cNvPr>
          <p:cNvSpPr txBox="1"/>
          <p:nvPr/>
        </p:nvSpPr>
        <p:spPr>
          <a:xfrm>
            <a:off x="2385352" y="5922758"/>
            <a:ext cx="8437545" cy="369332"/>
          </a:xfrm>
          <a:prstGeom prst="rect">
            <a:avLst/>
          </a:prstGeom>
          <a:noFill/>
        </p:spPr>
        <p:txBody>
          <a:bodyPr wrap="square" rtlCol="0">
            <a:spAutoFit/>
          </a:bodyPr>
          <a:lstStyle/>
          <a:p>
            <a:r>
              <a:rPr lang="en-US" dirty="0"/>
              <a:t>                             B(100,0.5)                                                                                         B(1000,0.5)</a:t>
            </a:r>
          </a:p>
        </p:txBody>
      </p:sp>
    </p:spTree>
    <p:extLst>
      <p:ext uri="{BB962C8B-B14F-4D97-AF65-F5344CB8AC3E}">
        <p14:creationId xmlns:p14="http://schemas.microsoft.com/office/powerpoint/2010/main" val="160334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4575-2936-43E9-BBF5-9F8CB6E2E2F3}"/>
              </a:ext>
            </a:extLst>
          </p:cNvPr>
          <p:cNvSpPr>
            <a:spLocks noGrp="1"/>
          </p:cNvSpPr>
          <p:nvPr>
            <p:ph type="title"/>
          </p:nvPr>
        </p:nvSpPr>
        <p:spPr>
          <a:xfrm>
            <a:off x="1320681" y="0"/>
            <a:ext cx="10018713" cy="642486"/>
          </a:xfrm>
        </p:spPr>
        <p:txBody>
          <a:bodyPr>
            <a:normAutofit fontScale="90000"/>
          </a:bodyPr>
          <a:lstStyle/>
          <a:p>
            <a:r>
              <a:rPr lang="en-US" dirty="0"/>
              <a:t> t-distributions</a:t>
            </a:r>
          </a:p>
        </p:txBody>
      </p:sp>
      <p:sp>
        <p:nvSpPr>
          <p:cNvPr id="3" name="Content Placeholder 2">
            <a:extLst>
              <a:ext uri="{FF2B5EF4-FFF2-40B4-BE49-F238E27FC236}">
                <a16:creationId xmlns:a16="http://schemas.microsoft.com/office/drawing/2014/main" id="{3B80C4DA-72F8-4FFF-81C8-8C684606758D}"/>
              </a:ext>
            </a:extLst>
          </p:cNvPr>
          <p:cNvSpPr>
            <a:spLocks noGrp="1"/>
          </p:cNvSpPr>
          <p:nvPr>
            <p:ph idx="1"/>
          </p:nvPr>
        </p:nvSpPr>
        <p:spPr>
          <a:xfrm>
            <a:off x="1484310" y="750772"/>
            <a:ext cx="10018713" cy="1703670"/>
          </a:xfrm>
        </p:spPr>
        <p:txBody>
          <a:bodyPr>
            <a:normAutofit fontScale="92500" lnSpcReduction="20000"/>
          </a:bodyPr>
          <a:lstStyle/>
          <a:p>
            <a:r>
              <a:rPr lang="en-US" b="0" i="0" dirty="0">
                <a:effectLst/>
                <a:latin typeface="Arial" panose="020B0604020202020204" pitchFamily="34" charset="0"/>
              </a:rPr>
              <a:t>It is family of continuous </a:t>
            </a:r>
            <a:r>
              <a:rPr lang="en-US" b="0" i="0" u="none" strike="noStrike" dirty="0">
                <a:effectLst/>
                <a:latin typeface="Arial" panose="020B0604020202020204" pitchFamily="34" charset="0"/>
              </a:rPr>
              <a:t>probability distributions</a:t>
            </a:r>
            <a:r>
              <a:rPr lang="en-US" b="0" i="0" dirty="0">
                <a:effectLst/>
                <a:latin typeface="Arial" panose="020B0604020202020204" pitchFamily="34" charset="0"/>
              </a:rPr>
              <a:t> that arise when estimating the </a:t>
            </a:r>
            <a:r>
              <a:rPr lang="en-US" b="0" i="0" u="none" strike="noStrike" dirty="0">
                <a:effectLst/>
                <a:latin typeface="Arial" panose="020B0604020202020204" pitchFamily="34" charset="0"/>
              </a:rPr>
              <a:t>mean</a:t>
            </a:r>
            <a:r>
              <a:rPr lang="en-US" b="0" i="0" dirty="0">
                <a:effectLst/>
                <a:latin typeface="Arial" panose="020B0604020202020204" pitchFamily="34" charset="0"/>
              </a:rPr>
              <a:t> of a </a:t>
            </a:r>
            <a:r>
              <a:rPr lang="en-US" b="0" i="0" u="none" strike="noStrike" dirty="0">
                <a:effectLst/>
                <a:latin typeface="Arial" panose="020B0604020202020204" pitchFamily="34" charset="0"/>
              </a:rPr>
              <a:t>normally-distributed</a:t>
            </a:r>
            <a:r>
              <a:rPr lang="en-US" b="0" i="0" dirty="0">
                <a:effectLst/>
                <a:latin typeface="Arial" panose="020B0604020202020204" pitchFamily="34" charset="0"/>
              </a:rPr>
              <a:t> </a:t>
            </a:r>
            <a:r>
              <a:rPr lang="en-US" b="0" i="0" u="none" strike="noStrike" dirty="0">
                <a:effectLst/>
                <a:latin typeface="Arial" panose="020B0604020202020204" pitchFamily="34" charset="0"/>
              </a:rPr>
              <a:t>population</a:t>
            </a:r>
            <a:r>
              <a:rPr lang="en-US" b="0" i="0" dirty="0">
                <a:effectLst/>
                <a:latin typeface="Arial" panose="020B0604020202020204" pitchFamily="34" charset="0"/>
              </a:rPr>
              <a:t> in situations where the </a:t>
            </a:r>
            <a:r>
              <a:rPr lang="en-US" b="0" i="0" u="none" strike="noStrike" dirty="0">
                <a:effectLst/>
                <a:latin typeface="Arial" panose="020B0604020202020204" pitchFamily="34" charset="0"/>
              </a:rPr>
              <a:t>sample size</a:t>
            </a:r>
            <a:r>
              <a:rPr lang="en-US" b="0" i="0" dirty="0">
                <a:effectLst/>
                <a:latin typeface="Arial" panose="020B0604020202020204" pitchFamily="34" charset="0"/>
              </a:rPr>
              <a:t> is small, and the population's </a:t>
            </a:r>
            <a:r>
              <a:rPr lang="en-US" b="0" i="0" u="none" strike="noStrike" dirty="0">
                <a:effectLst/>
                <a:latin typeface="Arial" panose="020B0604020202020204" pitchFamily="34" charset="0"/>
              </a:rPr>
              <a:t>standard deviation</a:t>
            </a:r>
            <a:r>
              <a:rPr lang="en-US" b="0" i="0" dirty="0">
                <a:effectLst/>
                <a:latin typeface="Arial" panose="020B0604020202020204" pitchFamily="34" charset="0"/>
              </a:rPr>
              <a:t> is unknown. </a:t>
            </a:r>
          </a:p>
          <a:p>
            <a:r>
              <a:rPr lang="en-US" dirty="0"/>
              <a:t>Random variables with a t-distribution is defined for real numbers; it has mean zero.</a:t>
            </a:r>
          </a:p>
        </p:txBody>
      </p:sp>
      <p:pic>
        <p:nvPicPr>
          <p:cNvPr id="4" name="Picture 2">
            <a:extLst>
              <a:ext uri="{FF2B5EF4-FFF2-40B4-BE49-F238E27FC236}">
                <a16:creationId xmlns:a16="http://schemas.microsoft.com/office/drawing/2014/main" id="{07F2F0EC-7242-48D3-A4CF-237B9BB5B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766" y="2454442"/>
            <a:ext cx="7090610" cy="383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35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F644-2ECA-432D-AA98-DBA2DF886D7B}"/>
              </a:ext>
            </a:extLst>
          </p:cNvPr>
          <p:cNvSpPr>
            <a:spLocks noGrp="1"/>
          </p:cNvSpPr>
          <p:nvPr>
            <p:ph type="title"/>
          </p:nvPr>
        </p:nvSpPr>
        <p:spPr>
          <a:xfrm>
            <a:off x="1407308" y="0"/>
            <a:ext cx="10018713" cy="536608"/>
          </a:xfrm>
        </p:spPr>
        <p:txBody>
          <a:bodyPr>
            <a:normAutofit fontScale="90000"/>
          </a:bodyPr>
          <a:lstStyle/>
          <a:p>
            <a:r>
              <a:rPr lang="en-US" dirty="0"/>
              <a:t>Back to Darwin's Data</a:t>
            </a:r>
          </a:p>
        </p:txBody>
      </p:sp>
      <p:sp>
        <p:nvSpPr>
          <p:cNvPr id="3" name="Content Placeholder 2">
            <a:extLst>
              <a:ext uri="{FF2B5EF4-FFF2-40B4-BE49-F238E27FC236}">
                <a16:creationId xmlns:a16="http://schemas.microsoft.com/office/drawing/2014/main" id="{1DDAF5C9-20BC-400C-86C3-4E76D450167A}"/>
              </a:ext>
            </a:extLst>
          </p:cNvPr>
          <p:cNvSpPr>
            <a:spLocks noGrp="1"/>
          </p:cNvSpPr>
          <p:nvPr>
            <p:ph idx="1"/>
          </p:nvPr>
        </p:nvSpPr>
        <p:spPr>
          <a:xfrm>
            <a:off x="1484310" y="536608"/>
            <a:ext cx="10018713" cy="932849"/>
          </a:xfrm>
        </p:spPr>
        <p:txBody>
          <a:bodyPr/>
          <a:lstStyle/>
          <a:p>
            <a:r>
              <a:rPr lang="en-US" dirty="0"/>
              <a:t>The table below reproduces the original data collected by Darwin adding an additional column giving the difference in heights for each pair.  </a:t>
            </a:r>
          </a:p>
        </p:txBody>
      </p:sp>
      <p:pic>
        <p:nvPicPr>
          <p:cNvPr id="5" name="Picture 4" descr="A picture containing text, crossword puzzle, receipt&#10;&#10;Description automatically generated">
            <a:extLst>
              <a:ext uri="{FF2B5EF4-FFF2-40B4-BE49-F238E27FC236}">
                <a16:creationId xmlns:a16="http://schemas.microsoft.com/office/drawing/2014/main" id="{9306CD5C-AC16-4CF1-AFE3-E3DB77A5C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530" y="1406091"/>
            <a:ext cx="5266577" cy="3518786"/>
          </a:xfrm>
          <a:prstGeom prst="rect">
            <a:avLst/>
          </a:prstGeom>
        </p:spPr>
      </p:pic>
    </p:spTree>
    <p:extLst>
      <p:ext uri="{BB962C8B-B14F-4D97-AF65-F5344CB8AC3E}">
        <p14:creationId xmlns:p14="http://schemas.microsoft.com/office/powerpoint/2010/main" val="3615004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10F1-F8E3-4DFD-AE76-5D7434BEF2AC}"/>
              </a:ext>
            </a:extLst>
          </p:cNvPr>
          <p:cNvSpPr>
            <a:spLocks noGrp="1"/>
          </p:cNvSpPr>
          <p:nvPr>
            <p:ph type="title"/>
          </p:nvPr>
        </p:nvSpPr>
        <p:spPr>
          <a:xfrm>
            <a:off x="1378433" y="0"/>
            <a:ext cx="10018713" cy="555859"/>
          </a:xfrm>
        </p:spPr>
        <p:txBody>
          <a:bodyPr>
            <a:normAutofit fontScale="90000"/>
          </a:bodyPr>
          <a:lstStyle/>
          <a:p>
            <a:r>
              <a:rPr lang="en-US" dirty="0"/>
              <a:t>Doing the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BA49F7-D4ED-4891-A5A9-7568298C7854}"/>
                  </a:ext>
                </a:extLst>
              </p:cNvPr>
              <p:cNvSpPr>
                <a:spLocks noGrp="1"/>
              </p:cNvSpPr>
              <p:nvPr>
                <p:ph idx="1"/>
              </p:nvPr>
            </p:nvSpPr>
            <p:spPr>
              <a:xfrm>
                <a:off x="1484310" y="555859"/>
                <a:ext cx="10018713" cy="6302141"/>
              </a:xfrm>
            </p:spPr>
            <p:txBody>
              <a:bodyPr>
                <a:normAutofit lnSpcReduction="10000"/>
              </a:bodyPr>
              <a:lstStyle/>
              <a:p>
                <a:r>
                  <a:rPr lang="en-US" dirty="0"/>
                  <a:t>From the observed data we have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r>
                      <a:rPr lang="en-US" i="1">
                        <a:latin typeface="Cambria Math" panose="02040503050406030204" pitchFamily="18" charset="0"/>
                      </a:rPr>
                      <m:t>=2.6166</m:t>
                    </m:r>
                  </m:oMath>
                </a14:m>
                <a:r>
                  <a:rPr lang="en-US" dirty="0"/>
                  <a:t>  with the sample variance equal to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𝑠</m:t>
                        </m:r>
                      </m:e>
                      <m:sub>
                        <m:r>
                          <a:rPr lang="en-US" i="1" dirty="0">
                            <a:latin typeface="Cambria Math" panose="02040503050406030204" pitchFamily="18" charset="0"/>
                          </a:rPr>
                          <m:t>𝑑</m:t>
                        </m:r>
                      </m:sub>
                      <m:sup>
                        <m:r>
                          <a:rPr lang="en-US" i="1" dirty="0">
                            <a:latin typeface="Cambria Math" panose="02040503050406030204" pitchFamily="18" charset="0"/>
                          </a:rPr>
                          <m:t>2</m:t>
                        </m:r>
                      </m:sup>
                    </m:sSubSup>
                    <m:r>
                      <a:rPr lang="en-US" i="1" dirty="0">
                        <a:latin typeface="Cambria Math" panose="02040503050406030204" pitchFamily="18" charset="0"/>
                      </a:rPr>
                      <m:t>=22.26</m:t>
                    </m:r>
                  </m:oMath>
                </a14:m>
                <a:r>
                  <a:rPr lang="en-US" dirty="0"/>
                  <a:t>. This leads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acc>
                          <m:accPr>
                            <m:chr m:val="̅"/>
                            <m:ctrlPr>
                              <a:rPr lang="en-US" i="1">
                                <a:latin typeface="Cambria Math" panose="02040503050406030204" pitchFamily="18" charset="0"/>
                              </a:rPr>
                            </m:ctrlPr>
                          </m:accPr>
                          <m:e>
                            <m:r>
                              <a:rPr lang="en-US" i="1">
                                <a:latin typeface="Cambria Math" panose="02040503050406030204" pitchFamily="18" charset="0"/>
                              </a:rPr>
                              <m:t>𝑑</m:t>
                            </m:r>
                          </m:e>
                        </m:acc>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22.26</m:t>
                        </m:r>
                      </m:num>
                      <m:den>
                        <m:r>
                          <a:rPr lang="en-US" i="1">
                            <a:latin typeface="Cambria Math" panose="02040503050406030204" pitchFamily="18" charset="0"/>
                          </a:rPr>
                          <m:t>15</m:t>
                        </m:r>
                      </m:den>
                    </m:f>
                    <m:r>
                      <a:rPr lang="en-US" i="1">
                        <a:latin typeface="Cambria Math" panose="02040503050406030204" pitchFamily="18" charset="0"/>
                      </a:rPr>
                      <m:t>=1.48 </m:t>
                    </m:r>
                  </m:oMath>
                </a14:m>
                <a:r>
                  <a:rPr lang="en-US" dirty="0"/>
                  <a:t>resulting in </a:t>
                </a:r>
              </a:p>
              <a:p>
                <a:pPr marL="0" indent="0">
                  <a:buNone/>
                </a:pP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acc>
                          <m:accPr>
                            <m:chr m:val="̅"/>
                            <m:ctrlPr>
                              <a:rPr lang="en-US" i="1" dirty="0">
                                <a:latin typeface="Cambria Math" panose="02040503050406030204" pitchFamily="18" charset="0"/>
                              </a:rPr>
                            </m:ctrlPr>
                          </m:accPr>
                          <m:e>
                            <m:r>
                              <a:rPr lang="en-US" i="1" dirty="0">
                                <a:latin typeface="Cambria Math" panose="02040503050406030204" pitchFamily="18" charset="0"/>
                              </a:rPr>
                              <m:t>𝑑</m:t>
                            </m:r>
                          </m:e>
                        </m:acc>
                      </m:sub>
                    </m:sSub>
                    <m:r>
                      <a:rPr lang="en-US" i="1" dirty="0">
                        <a:latin typeface="Cambria Math" panose="02040503050406030204" pitchFamily="18" charset="0"/>
                      </a:rPr>
                      <m:t>=1.2182</m:t>
                    </m:r>
                  </m:oMath>
                </a14:m>
                <a:r>
                  <a:rPr lang="en-US" dirty="0"/>
                  <a:t>. The test statistic t is then </a:t>
                </a:r>
              </a:p>
              <a:p>
                <a:pPr marL="0" indent="0" algn="ctr">
                  <a:buNone/>
                </a:pPr>
                <a:r>
                  <a:rPr lang="en-US" dirty="0"/>
                  <a:t>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2.6166</m:t>
                        </m:r>
                      </m:num>
                      <m:den>
                        <m:rad>
                          <m:radPr>
                            <m:degHide m:val="on"/>
                            <m:ctrlPr>
                              <a:rPr lang="en-US" i="1" dirty="0">
                                <a:latin typeface="Cambria Math" panose="02040503050406030204" pitchFamily="18" charset="0"/>
                              </a:rPr>
                            </m:ctrlPr>
                          </m:radPr>
                          <m:deg/>
                          <m:e>
                            <m:f>
                              <m:fPr>
                                <m:ctrlPr>
                                  <a:rPr lang="en-US" i="1" dirty="0">
                                    <a:latin typeface="Cambria Math" panose="02040503050406030204" pitchFamily="18" charset="0"/>
                                  </a:rPr>
                                </m:ctrlPr>
                              </m:fPr>
                              <m:num>
                                <m:r>
                                  <a:rPr lang="en-US" i="1" dirty="0">
                                    <a:latin typeface="Cambria Math" panose="02040503050406030204" pitchFamily="18" charset="0"/>
                                  </a:rPr>
                                  <m:t>22.26</m:t>
                                </m:r>
                              </m:num>
                              <m:den>
                                <m:r>
                                  <a:rPr lang="en-US" i="1" dirty="0">
                                    <a:latin typeface="Cambria Math" panose="02040503050406030204" pitchFamily="18" charset="0"/>
                                  </a:rPr>
                                  <m:t>15</m:t>
                                </m:r>
                              </m:den>
                            </m:f>
                          </m:e>
                        </m:rad>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2.6166</m:t>
                        </m:r>
                      </m:num>
                      <m:den>
                        <m:r>
                          <a:rPr lang="en-US" i="1" dirty="0">
                            <a:latin typeface="Cambria Math" panose="02040503050406030204" pitchFamily="18" charset="0"/>
                          </a:rPr>
                          <m:t>1.2182</m:t>
                        </m:r>
                      </m:den>
                    </m:f>
                    <m:r>
                      <a:rPr lang="en-US" i="1" dirty="0">
                        <a:latin typeface="Cambria Math" panose="02040503050406030204" pitchFamily="18" charset="0"/>
                      </a:rPr>
                      <m:t>=2.148</m:t>
                    </m:r>
                  </m:oMath>
                </a14:m>
                <a:r>
                  <a:rPr lang="en-US" dirty="0"/>
                  <a:t>. </a:t>
                </a:r>
              </a:p>
              <a:p>
                <a:r>
                  <a:rPr lang="en-US" dirty="0"/>
                  <a:t>As argued above, if the null hypothesis is true, the t statistic will have a Student's t distribution.  The number of degrees of freedom is 14, the number of observations minus one. </a:t>
                </a:r>
              </a:p>
              <a:p>
                <a:r>
                  <a:rPr lang="en-US" dirty="0"/>
                  <a:t>As result, the critical value for 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𝛼</m:t>
                        </m:r>
                      </m:sub>
                    </m:sSub>
                  </m:oMath>
                </a14:m>
                <a:r>
                  <a:rPr lang="en-US" dirty="0"/>
                  <a:t> (the threshold such that</a:t>
                </a:r>
                <a:r>
                  <a:rPr lang="fr-FR" dirty="0"/>
                  <a: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𝑃</m:t>
                        </m:r>
                      </m:e>
                      <m:sub>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0</m:t>
                            </m:r>
                          </m:sub>
                        </m:sSub>
                      </m:sub>
                    </m:sSub>
                    <m:d>
                      <m:dPr>
                        <m:ctrlPr>
                          <a:rPr lang="fr-FR" i="1" dirty="0">
                            <a:latin typeface="Cambria Math" panose="02040503050406030204" pitchFamily="18" charset="0"/>
                          </a:rPr>
                        </m:ctrlPr>
                      </m:dPr>
                      <m:e>
                        <m:r>
                          <a:rPr lang="fr-FR" i="1" dirty="0">
                            <a:latin typeface="Cambria Math" panose="02040503050406030204" pitchFamily="18" charset="0"/>
                          </a:rPr>
                          <m:t>𝑡</m:t>
                        </m:r>
                        <m:r>
                          <a:rPr lang="fr-FR" i="1" dirty="0">
                            <a:latin typeface="Cambria Math" panose="02040503050406030204" pitchFamily="18" charset="0"/>
                          </a:rPr>
                          <m:t>&gt;</m:t>
                        </m:r>
                        <m:sSub>
                          <m:sSubPr>
                            <m:ctrlPr>
                              <a:rPr lang="fr-FR" i="1" dirty="0">
                                <a:latin typeface="Cambria Math" panose="02040503050406030204" pitchFamily="18" charset="0"/>
                              </a:rPr>
                            </m:ctrlPr>
                          </m:sSubPr>
                          <m:e>
                            <m:r>
                              <a:rPr lang="fr-FR" i="1" dirty="0">
                                <a:latin typeface="Cambria Math" panose="02040503050406030204" pitchFamily="18" charset="0"/>
                              </a:rPr>
                              <m:t>𝑇</m:t>
                            </m:r>
                          </m:e>
                          <m:sub>
                            <m:r>
                              <a:rPr lang="fr-FR" i="1" dirty="0">
                                <a:latin typeface="Cambria Math" panose="02040503050406030204" pitchFamily="18" charset="0"/>
                              </a:rPr>
                              <m:t>𝛼</m:t>
                            </m:r>
                          </m:sub>
                        </m:sSub>
                      </m:e>
                    </m:d>
                    <m:r>
                      <a:rPr lang="fr-FR" i="1" dirty="0">
                        <a:latin typeface="Cambria Math" panose="02040503050406030204" pitchFamily="18" charset="0"/>
                      </a:rPr>
                      <m:t>=</m:t>
                    </m:r>
                    <m:r>
                      <a:rPr lang="fr-FR" i="1" dirty="0">
                        <a:latin typeface="Cambria Math" panose="02040503050406030204" pitchFamily="18" charset="0"/>
                      </a:rPr>
                      <m:t>𝛼</m:t>
                    </m:r>
                  </m:oMath>
                </a14:m>
                <a:r>
                  <a:rPr lang="en-US" dirty="0"/>
                  <a:t>   required to reject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0</m:t>
                        </m:r>
                      </m:sub>
                    </m:sSub>
                  </m:oMath>
                </a14:m>
                <a:r>
                  <a:rPr lang="en-US" dirty="0"/>
                  <a:t>,  when  </a:t>
                </a:r>
                <a14:m>
                  <m:oMath xmlns:m="http://schemas.openxmlformats.org/officeDocument/2006/math">
                    <m:r>
                      <a:rPr lang="fr-FR" i="1" dirty="0">
                        <a:latin typeface="Cambria Math" panose="02040503050406030204" pitchFamily="18" charset="0"/>
                      </a:rPr>
                      <m:t>𝛼</m:t>
                    </m:r>
                    <m:r>
                      <a:rPr lang="en-US" b="0" i="1" dirty="0" smtClean="0">
                        <a:latin typeface="Cambria Math" panose="02040503050406030204" pitchFamily="18" charset="0"/>
                      </a:rPr>
                      <m:t>=0.05</m:t>
                    </m:r>
                  </m:oMath>
                </a14:m>
                <a:r>
                  <a:rPr lang="en-US" dirty="0"/>
                  <a:t> , is 1.761 (from the table of critical values for the family of t-distributions). Since the value observed in the experiment 2.148 is greater than the critical value, we reject </a:t>
                </a:r>
                <a14:m>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𝐻</m:t>
                        </m:r>
                      </m:e>
                      <m:sub>
                        <m:r>
                          <a:rPr lang="fr-FR" i="1" dirty="0">
                            <a:latin typeface="Cambria Math" panose="02040503050406030204" pitchFamily="18" charset="0"/>
                          </a:rPr>
                          <m:t>0</m:t>
                        </m:r>
                      </m:sub>
                    </m:sSub>
                    <m:r>
                      <a:rPr lang="fr-FR" i="1" dirty="0">
                        <a:latin typeface="Cambria Math" panose="02040503050406030204" pitchFamily="18" charset="0"/>
                      </a:rPr>
                      <m:t> </m:t>
                    </m:r>
                  </m:oMath>
                </a14:m>
                <a:r>
                  <a:rPr lang="en-US" dirty="0"/>
                  <a:t>at an </a:t>
                </a:r>
                <a14:m>
                  <m:oMath xmlns:m="http://schemas.openxmlformats.org/officeDocument/2006/math">
                    <m:r>
                      <a:rPr lang="fr-FR" i="1" dirty="0">
                        <a:latin typeface="Cambria Math" panose="02040503050406030204" pitchFamily="18" charset="0"/>
                      </a:rPr>
                      <m:t>𝛼</m:t>
                    </m:r>
                  </m:oMath>
                </a14:m>
                <a:r>
                  <a:rPr lang="en-US" dirty="0"/>
                  <a:t> level equal to 5%. Note that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≥2.148</m:t>
                        </m:r>
                      </m:e>
                    </m:d>
                    <m:r>
                      <a:rPr lang="en-US" i="1">
                        <a:latin typeface="Cambria Math" panose="02040503050406030204" pitchFamily="18" charset="0"/>
                      </a:rPr>
                      <m:t>=0.02485</m:t>
                    </m:r>
                  </m:oMath>
                </a14:m>
                <a:r>
                  <a:rPr lang="en-US" dirty="0"/>
                  <a:t>.</a:t>
                </a:r>
              </a:p>
              <a:p>
                <a:r>
                  <a:rPr lang="en-US" dirty="0"/>
                  <a:t>The process just described is </a:t>
                </a:r>
                <a:r>
                  <a:rPr lang="en-US" b="1" dirty="0"/>
                  <a:t>Student's t-test</a:t>
                </a:r>
                <a:r>
                  <a:rPr lang="en-US" dirty="0"/>
                  <a:t>, the most frequently performed statistical procedure.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sub>
                    </m:sSub>
                    <m:d>
                      <m:dPr>
                        <m:ctrlPr>
                          <a:rPr lang="en-US" i="1" smtClean="0">
                            <a:latin typeface="Cambria Math" panose="02040503050406030204" pitchFamily="18" charset="0"/>
                          </a:rPr>
                        </m:ctrlPr>
                      </m:dPr>
                      <m:e>
                        <m:r>
                          <a:rPr lang="en-US" i="1" smtClean="0">
                            <a:latin typeface="Cambria Math" panose="02040503050406030204" pitchFamily="18" charset="0"/>
                          </a:rPr>
                          <m:t>𝑡</m:t>
                        </m:r>
                        <m:r>
                          <a:rPr lang="en-US" i="1" smtClean="0">
                            <a:latin typeface="Cambria Math" panose="02040503050406030204" pitchFamily="18" charset="0"/>
                          </a:rPr>
                          <m:t>≥2.148</m:t>
                        </m:r>
                      </m:e>
                    </m:d>
                    <m:r>
                      <a:rPr lang="en-US" i="1" smtClean="0">
                        <a:latin typeface="Cambria Math" panose="02040503050406030204" pitchFamily="18" charset="0"/>
                      </a:rPr>
                      <m:t>=0.02485</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ABA49F7-D4ED-4891-A5A9-7568298C7854}"/>
                  </a:ext>
                </a:extLst>
              </p:cNvPr>
              <p:cNvSpPr>
                <a:spLocks noGrp="1" noRot="1" noChangeAspect="1" noMove="1" noResize="1" noEditPoints="1" noAdjustHandles="1" noChangeArrowheads="1" noChangeShapeType="1" noTextEdit="1"/>
              </p:cNvSpPr>
              <p:nvPr>
                <p:ph idx="1"/>
              </p:nvPr>
            </p:nvSpPr>
            <p:spPr>
              <a:xfrm>
                <a:off x="1484310" y="555859"/>
                <a:ext cx="10018713" cy="6302141"/>
              </a:xfrm>
              <a:blipFill>
                <a:blip r:embed="rId2"/>
                <a:stretch>
                  <a:fillRect l="-1521" t="-6383" r="-791"/>
                </a:stretch>
              </a:blipFill>
            </p:spPr>
            <p:txBody>
              <a:bodyPr/>
              <a:lstStyle/>
              <a:p>
                <a:r>
                  <a:rPr lang="en-US">
                    <a:noFill/>
                  </a:rPr>
                  <a:t> </a:t>
                </a:r>
              </a:p>
            </p:txBody>
          </p:sp>
        </mc:Fallback>
      </mc:AlternateContent>
    </p:spTree>
    <p:extLst>
      <p:ext uri="{BB962C8B-B14F-4D97-AF65-F5344CB8AC3E}">
        <p14:creationId xmlns:p14="http://schemas.microsoft.com/office/powerpoint/2010/main" val="313625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F2CB-869E-4E42-A681-291CE83053EE}"/>
              </a:ext>
            </a:extLst>
          </p:cNvPr>
          <p:cNvSpPr>
            <a:spLocks noGrp="1"/>
          </p:cNvSpPr>
          <p:nvPr>
            <p:ph type="title"/>
          </p:nvPr>
        </p:nvSpPr>
        <p:spPr>
          <a:xfrm>
            <a:off x="1484310" y="190901"/>
            <a:ext cx="10018713" cy="875899"/>
          </a:xfrm>
        </p:spPr>
        <p:txBody>
          <a:bodyPr>
            <a:normAutofit fontScale="90000"/>
          </a:bodyPr>
          <a:lstStyle/>
          <a:p>
            <a:r>
              <a:rPr lang="en-US" dirty="0"/>
              <a:t>The Elements of a Statistical Test</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FB6857-44DF-44AB-810B-9917DD8C9F32}"/>
                  </a:ext>
                </a:extLst>
              </p:cNvPr>
              <p:cNvSpPr>
                <a:spLocks noGrp="1"/>
              </p:cNvSpPr>
              <p:nvPr>
                <p:ph idx="1"/>
              </p:nvPr>
            </p:nvSpPr>
            <p:spPr>
              <a:xfrm>
                <a:off x="1484310" y="537410"/>
                <a:ext cx="10018713" cy="5600299"/>
              </a:xfrm>
            </p:spPr>
            <p:txBody>
              <a:bodyPr>
                <a:normAutofit fontScale="77500" lnSpcReduction="20000"/>
              </a:bodyPr>
              <a:lstStyle/>
              <a:p>
                <a:pPr marL="0" indent="0">
                  <a:buNone/>
                </a:pPr>
                <a:endParaRPr lang="en-US" dirty="0"/>
              </a:p>
              <a:p>
                <a:endParaRPr lang="en-US" dirty="0"/>
              </a:p>
              <a:p>
                <a:r>
                  <a:rPr lang="en-US" dirty="0"/>
                  <a:t>a. </a:t>
                </a:r>
                <a:r>
                  <a:rPr lang="en-US" b="1" dirty="0"/>
                  <a:t>The Null Hypothesis </a:t>
                </a:r>
                <a:r>
                  <a:rPr lang="en-US" dirty="0"/>
                  <a:t>- A hypothesis test is typically specified in terms of statement about the distribution of the observations in the sample. In the analysis of Darwin's </a:t>
                </a:r>
                <a:r>
                  <a:rPr lang="en-US" i="1" dirty="0" err="1"/>
                  <a:t>Zea</a:t>
                </a:r>
                <a:r>
                  <a:rPr lang="en-US" i="1" dirty="0"/>
                  <a:t> mays </a:t>
                </a:r>
                <a:r>
                  <a:rPr lang="en-US" dirty="0"/>
                  <a:t>data the null hypothesis specified that the differences where normally distributed with mean zero.</a:t>
                </a:r>
              </a:p>
              <a:p>
                <a:r>
                  <a:rPr lang="en-US" dirty="0"/>
                  <a:t>b. </a:t>
                </a:r>
                <a:r>
                  <a:rPr lang="en-US" b="1" dirty="0"/>
                  <a:t>The Test Statistic </a:t>
                </a:r>
                <a:r>
                  <a:rPr lang="en-US" dirty="0"/>
                  <a:t>- A test statistic is a quantity derived from the sample, selected or defined in such a way as to quantify, within observed data, the likelihood that the observed came from the distribution specified in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 </m:t>
                    </m:r>
                  </m:oMath>
                </a14:m>
                <a:r>
                  <a:rPr lang="en-US" dirty="0"/>
                  <a:t>.</a:t>
                </a:r>
              </a:p>
              <a:p>
                <a:r>
                  <a:rPr lang="en-US" dirty="0"/>
                  <a:t>c. </a:t>
                </a:r>
                <a:r>
                  <a:rPr lang="en-US" b="1" dirty="0"/>
                  <a:t>The Reference Distribution </a:t>
                </a:r>
                <a:r>
                  <a:rPr lang="en-US" dirty="0"/>
                  <a:t>- The sampling distribution of the test statistic  under the null hypothesis must be calculable, either exactly or approximately, so that we can calculate the probability of observing a result as extreme or more extreme of the test statistic than that observed in the experiment sample.</a:t>
                </a:r>
              </a:p>
              <a:p>
                <a:pPr marL="0" indent="0">
                  <a:buNone/>
                </a:pPr>
                <a:r>
                  <a:rPr lang="en-US" dirty="0"/>
                  <a:t>The experiments conducted by Darwin had significant impact. Through growth experiments of this progeny, Darwin concluded that self-fertilized off-spring performed poorer in most species and for most traits measured. Thus, he showed that inbreeding may have severe detrimental effects on progeny. While this idea was accepted by many, e.g., plant and animal breeders, Darwin's book provided overwhelming experimental support for this idea. This book has remained the starting point for the study of inbreeding and is cited in scientific papers to this effect to this day.</a:t>
                </a:r>
              </a:p>
            </p:txBody>
          </p:sp>
        </mc:Choice>
        <mc:Fallback xmlns="">
          <p:sp>
            <p:nvSpPr>
              <p:cNvPr id="3" name="Content Placeholder 2">
                <a:extLst>
                  <a:ext uri="{FF2B5EF4-FFF2-40B4-BE49-F238E27FC236}">
                    <a16:creationId xmlns:a16="http://schemas.microsoft.com/office/drawing/2014/main" id="{66FB6857-44DF-44AB-810B-9917DD8C9F32}"/>
                  </a:ext>
                </a:extLst>
              </p:cNvPr>
              <p:cNvSpPr>
                <a:spLocks noGrp="1" noRot="1" noChangeAspect="1" noMove="1" noResize="1" noEditPoints="1" noAdjustHandles="1" noChangeArrowheads="1" noChangeShapeType="1" noTextEdit="1"/>
              </p:cNvSpPr>
              <p:nvPr>
                <p:ph idx="1"/>
              </p:nvPr>
            </p:nvSpPr>
            <p:spPr>
              <a:xfrm>
                <a:off x="1484310" y="537410"/>
                <a:ext cx="10018713" cy="5600299"/>
              </a:xfrm>
              <a:blipFill>
                <a:blip r:embed="rId2"/>
                <a:stretch>
                  <a:fillRect l="-1034" r="-182"/>
                </a:stretch>
              </a:blipFill>
            </p:spPr>
            <p:txBody>
              <a:bodyPr/>
              <a:lstStyle/>
              <a:p>
                <a:r>
                  <a:rPr lang="en-US">
                    <a:noFill/>
                  </a:rPr>
                  <a:t> </a:t>
                </a:r>
              </a:p>
            </p:txBody>
          </p:sp>
        </mc:Fallback>
      </mc:AlternateContent>
    </p:spTree>
    <p:extLst>
      <p:ext uri="{BB962C8B-B14F-4D97-AF65-F5344CB8AC3E}">
        <p14:creationId xmlns:p14="http://schemas.microsoft.com/office/powerpoint/2010/main" val="341945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02C8-EBC7-41E2-9F30-F3E1125939C8}"/>
              </a:ext>
            </a:extLst>
          </p:cNvPr>
          <p:cNvSpPr>
            <a:spLocks noGrp="1"/>
          </p:cNvSpPr>
          <p:nvPr>
            <p:ph type="title"/>
          </p:nvPr>
        </p:nvSpPr>
        <p:spPr>
          <a:xfrm>
            <a:off x="1484310" y="0"/>
            <a:ext cx="10018713" cy="642486"/>
          </a:xfrm>
        </p:spPr>
        <p:txBody>
          <a:bodyPr>
            <a:normAutofit fontScale="90000"/>
          </a:bodyPr>
          <a:lstStyle/>
          <a:p>
            <a:r>
              <a:rPr lang="en-US" dirty="0"/>
              <a:t>More on the 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0C7DEA-CEF6-4B67-A758-515DF829B513}"/>
                  </a:ext>
                </a:extLst>
              </p:cNvPr>
              <p:cNvSpPr>
                <a:spLocks noGrp="1"/>
              </p:cNvSpPr>
              <p:nvPr>
                <p:ph idx="1"/>
              </p:nvPr>
            </p:nvSpPr>
            <p:spPr>
              <a:xfrm>
                <a:off x="1484310" y="642487"/>
                <a:ext cx="10018713" cy="3313496"/>
              </a:xfrm>
            </p:spPr>
            <p:txBody>
              <a:bodyPr>
                <a:normAutofit lnSpcReduction="10000"/>
              </a:bodyPr>
              <a:lstStyle/>
              <a:p>
                <a:r>
                  <a:rPr lang="en-US" dirty="0"/>
                  <a:t>Student showed the test statistic used in the analysis of Darwin's experiment, the ratio </a:t>
                </a:r>
                <a14:m>
                  <m:oMath xmlns:m="http://schemas.openxmlformats.org/officeDocument/2006/math">
                    <m:f>
                      <m:fPr>
                        <m:ctrlPr>
                          <a:rPr lang="nl-NL" sz="1800" i="1" smtClean="0">
                            <a:latin typeface="Cambria Math" panose="02040503050406030204" pitchFamily="18" charset="0"/>
                          </a:rPr>
                        </m:ctrlPr>
                      </m:fPr>
                      <m:num>
                        <m:acc>
                          <m:accPr>
                            <m:chr m:val="̅"/>
                            <m:ctrlPr>
                              <a:rPr lang="nl-NL" sz="1800" i="1" smtClean="0">
                                <a:latin typeface="Cambria Math" panose="02040503050406030204" pitchFamily="18" charset="0"/>
                              </a:rPr>
                            </m:ctrlPr>
                          </m:accPr>
                          <m:e>
                            <m:r>
                              <a:rPr lang="nl-NL" sz="1800" i="1" smtClean="0">
                                <a:latin typeface="Cambria Math" panose="02040503050406030204" pitchFamily="18" charset="0"/>
                              </a:rPr>
                              <m:t>𝑑</m:t>
                            </m:r>
                          </m:e>
                        </m:acc>
                      </m:num>
                      <m:den>
                        <m:r>
                          <a:rPr lang="nl-NL" sz="1800" i="1" smtClean="0">
                            <a:latin typeface="Cambria Math" panose="02040503050406030204" pitchFamily="18" charset="0"/>
                          </a:rPr>
                          <m:t>𝑠𝑑</m:t>
                        </m:r>
                        <m:d>
                          <m:dPr>
                            <m:ctrlPr>
                              <a:rPr lang="nl-NL" sz="1800" i="1" smtClean="0">
                                <a:latin typeface="Cambria Math" panose="02040503050406030204" pitchFamily="18" charset="0"/>
                              </a:rPr>
                            </m:ctrlPr>
                          </m:dPr>
                          <m:e>
                            <m:acc>
                              <m:accPr>
                                <m:chr m:val="̅"/>
                                <m:ctrlPr>
                                  <a:rPr lang="nl-NL" sz="1800" i="1" smtClean="0">
                                    <a:latin typeface="Cambria Math" panose="02040503050406030204" pitchFamily="18" charset="0"/>
                                  </a:rPr>
                                </m:ctrlPr>
                              </m:accPr>
                              <m:e>
                                <m:r>
                                  <a:rPr lang="nl-NL" sz="1800" i="1" smtClean="0">
                                    <a:latin typeface="Cambria Math" panose="02040503050406030204" pitchFamily="18" charset="0"/>
                                  </a:rPr>
                                  <m:t>𝑑</m:t>
                                </m:r>
                              </m:e>
                            </m:acc>
                          </m:e>
                        </m:d>
                      </m:den>
                    </m:f>
                  </m:oMath>
                </a14:m>
                <a:r>
                  <a:rPr lang="en-US" sz="1800" dirty="0"/>
                  <a:t>  </a:t>
                </a:r>
                <a:r>
                  <a:rPr lang="en-US" dirty="0"/>
                  <a:t>was a random variable that,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was true, had a t-distribution with 14 degrees of freedom (the number of values in the final calculation of the statistic that are free to vary).</a:t>
                </a:r>
              </a:p>
              <a:p>
                <a:r>
                  <a:rPr lang="en-US" dirty="0"/>
                  <a:t>Since the ratio has a numerator which is normally distributed and a denominator which is a positive random variable, we expect the t distribution to have a similar shape to that of the normal, symmetric around zero and with heavier tails than those of the normal distribution. That is exactly the case:</a:t>
                </a:r>
              </a:p>
            </p:txBody>
          </p:sp>
        </mc:Choice>
        <mc:Fallback xmlns="">
          <p:sp>
            <p:nvSpPr>
              <p:cNvPr id="3" name="Content Placeholder 2">
                <a:extLst>
                  <a:ext uri="{FF2B5EF4-FFF2-40B4-BE49-F238E27FC236}">
                    <a16:creationId xmlns:a16="http://schemas.microsoft.com/office/drawing/2014/main" id="{1F0C7DEA-CEF6-4B67-A758-515DF829B513}"/>
                  </a:ext>
                </a:extLst>
              </p:cNvPr>
              <p:cNvSpPr>
                <a:spLocks noGrp="1" noRot="1" noChangeAspect="1" noMove="1" noResize="1" noEditPoints="1" noAdjustHandles="1" noChangeArrowheads="1" noChangeShapeType="1" noTextEdit="1"/>
              </p:cNvSpPr>
              <p:nvPr>
                <p:ph idx="1"/>
              </p:nvPr>
            </p:nvSpPr>
            <p:spPr>
              <a:xfrm>
                <a:off x="1484310" y="642487"/>
                <a:ext cx="10018713" cy="3313496"/>
              </a:xfrm>
              <a:blipFill>
                <a:blip r:embed="rId2"/>
                <a:stretch>
                  <a:fillRect l="-1521" t="-6250" r="-852" b="-367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DB7F6FD-4262-42C0-9313-23E608110633}"/>
              </a:ext>
            </a:extLst>
          </p:cNvPr>
          <p:cNvPicPr>
            <a:picLocks noChangeAspect="1"/>
          </p:cNvPicPr>
          <p:nvPr/>
        </p:nvPicPr>
        <p:blipFill>
          <a:blip r:embed="rId3"/>
          <a:stretch>
            <a:fillRect/>
          </a:stretch>
        </p:blipFill>
        <p:spPr>
          <a:xfrm>
            <a:off x="3547377" y="3955983"/>
            <a:ext cx="4884354" cy="2471105"/>
          </a:xfrm>
          <a:prstGeom prst="rect">
            <a:avLst/>
          </a:prstGeom>
        </p:spPr>
      </p:pic>
    </p:spTree>
    <p:extLst>
      <p:ext uri="{BB962C8B-B14F-4D97-AF65-F5344CB8AC3E}">
        <p14:creationId xmlns:p14="http://schemas.microsoft.com/office/powerpoint/2010/main" val="17910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EBE2-B16D-4D36-8A20-A49AD89244D5}"/>
              </a:ext>
            </a:extLst>
          </p:cNvPr>
          <p:cNvSpPr>
            <a:spLocks noGrp="1"/>
          </p:cNvSpPr>
          <p:nvPr>
            <p:ph type="title"/>
          </p:nvPr>
        </p:nvSpPr>
        <p:spPr>
          <a:xfrm>
            <a:off x="1484310" y="0"/>
            <a:ext cx="10018713" cy="661737"/>
          </a:xfrm>
        </p:spPr>
        <p:txBody>
          <a:bodyPr>
            <a:normAutofit fontScale="90000"/>
          </a:bodyPr>
          <a:lstStyle/>
          <a:p>
            <a:r>
              <a:rPr lang="en-US" dirty="0"/>
              <a:t>Critical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C1358F-C4FC-42FD-B237-FB1825DFD68E}"/>
                  </a:ext>
                </a:extLst>
              </p:cNvPr>
              <p:cNvSpPr>
                <a:spLocks noGrp="1"/>
              </p:cNvSpPr>
              <p:nvPr>
                <p:ph idx="1"/>
              </p:nvPr>
            </p:nvSpPr>
            <p:spPr>
              <a:xfrm>
                <a:off x="1484310" y="1248878"/>
                <a:ext cx="10018713" cy="5710187"/>
              </a:xfrm>
            </p:spPr>
            <p:txBody>
              <a:bodyPr>
                <a:normAutofit fontScale="70000" lnSpcReduction="20000"/>
              </a:bodyPr>
              <a:lstStyle/>
              <a:p>
                <a:r>
                  <a:rPr lang="en-US" dirty="0"/>
                  <a:t>One would expect that with an increased number of observations, the estimated value of the standard deviation (the denominator) will converge to its true value and that a t distribution with a large number of degrees of freedom would converge to the normal distribution. The table below compares some critical values in some t distributions with different numbers of degrees of freedom with the standard normal. Every statistics text includes a comprehensive table (In our textbook it is Table T at the end of the volume).</a:t>
                </a:r>
              </a:p>
              <a:p>
                <a:endParaRPr lang="en-US" dirty="0"/>
              </a:p>
              <a:p>
                <a:pPr marL="2743200" lvl="6" indent="0">
                  <a:buNone/>
                </a:pPr>
                <a:r>
                  <a:rPr lang="en-US" dirty="0"/>
                  <a:t>                 </a:t>
                </a:r>
                <a14:m>
                  <m:oMath xmlns:m="http://schemas.openxmlformats.org/officeDocument/2006/math">
                    <m:r>
                      <a:rPr lang="en-US" sz="3800" b="0" i="1" u="none" strike="noStrike" baseline="0" smtClean="0">
                        <a:latin typeface="Cambria Math" panose="02040503050406030204" pitchFamily="18" charset="0"/>
                      </a:rPr>
                      <m:t>𝛼</m:t>
                    </m:r>
                  </m:oMath>
                </a14:m>
                <a:endParaRPr lang="en-US" sz="3800" b="0" i="0" u="none" strike="noStrike" baseline="0" dirty="0">
                  <a:latin typeface="CMR12"/>
                </a:endParaRPr>
              </a:p>
              <a:p>
                <a:pPr marL="2743200" lvl="6" indent="0">
                  <a:buNone/>
                </a:pPr>
                <a:r>
                  <a:rPr lang="en-US" dirty="0"/>
                  <a:t>   </a:t>
                </a:r>
              </a:p>
              <a:p>
                <a:pPr algn="l"/>
                <a:endParaRPr lang="en-US" sz="1800" b="0" i="0" u="none" strike="noStrike" baseline="0" dirty="0">
                  <a:latin typeface="CMMI12"/>
                </a:endParaRPr>
              </a:p>
              <a:p>
                <a:pPr marL="1828800" lvl="4" indent="0">
                  <a:buNone/>
                </a:pPr>
                <a:r>
                  <a:rPr lang="en-US" sz="2600" b="0" i="0" u="none" strike="noStrike" baseline="0" dirty="0">
                    <a:latin typeface="CMR12"/>
                  </a:rPr>
                  <a:t>      .10             .05            .01            .001</a:t>
                </a:r>
              </a:p>
              <a:p>
                <a:pPr marL="0" indent="0" algn="l">
                  <a:buNone/>
                </a:pPr>
                <a:r>
                  <a:rPr lang="en-US" sz="2600" b="0" i="0" u="none" strike="noStrike" baseline="0" dirty="0" err="1">
                    <a:latin typeface="CMR12"/>
                  </a:rPr>
                  <a:t>d.f.</a:t>
                </a:r>
                <a:endParaRPr lang="en-US" sz="2600" b="0" i="0" u="none" strike="noStrike" baseline="0" dirty="0">
                  <a:latin typeface="CMR12"/>
                </a:endParaRPr>
              </a:p>
              <a:p>
                <a:pPr marL="0" indent="0" algn="l">
                  <a:buNone/>
                </a:pPr>
                <a:r>
                  <a:rPr lang="en-US" sz="2600" b="0" i="0" u="none" strike="noStrike" baseline="0" dirty="0">
                    <a:latin typeface="CMR12"/>
                  </a:rPr>
                  <a:t>                       1             3.078         6.314        31.821    318.310</a:t>
                </a:r>
                <a:endParaRPr lang="en-US" sz="2600" dirty="0">
                  <a:latin typeface="CMR12"/>
                </a:endParaRPr>
              </a:p>
              <a:p>
                <a:pPr marL="0" indent="0" algn="l">
                  <a:buNone/>
                </a:pPr>
                <a:r>
                  <a:rPr lang="en-US" sz="2600" b="0" i="0" u="none" strike="noStrike" baseline="0" dirty="0">
                    <a:latin typeface="CMR12"/>
                  </a:rPr>
                  <a:t>                       5             1.476         2.015         3.365          5.893</a:t>
                </a:r>
              </a:p>
              <a:p>
                <a:pPr marL="0" indent="0" algn="l">
                  <a:buNone/>
                </a:pPr>
                <a:r>
                  <a:rPr lang="en-US" sz="2600" b="0" i="0" u="none" strike="noStrike" baseline="0" dirty="0">
                    <a:latin typeface="CMR12"/>
                  </a:rPr>
                  <a:t>                     30             1.310         1.697         2.457          3.385</a:t>
                </a:r>
                <a:endParaRPr lang="en-US" sz="2600" dirty="0">
                  <a:latin typeface="CMR12"/>
                </a:endParaRPr>
              </a:p>
              <a:p>
                <a:pPr marL="0" indent="0" algn="l">
                  <a:buNone/>
                </a:pPr>
                <a:r>
                  <a:rPr lang="en-US" sz="2600" b="0" i="0" u="none" strike="noStrike" baseline="0" dirty="0">
                    <a:latin typeface="CMR12"/>
                  </a:rPr>
                  <a:t>                   120             1.289         1.658         2.358          3.160</a:t>
                </a:r>
              </a:p>
              <a:p>
                <a:pPr marL="0" indent="0" algn="l">
                  <a:buNone/>
                </a:pPr>
                <a:r>
                  <a:rPr lang="en-US" sz="2600" b="0" i="0" u="none" strike="noStrike" baseline="0" dirty="0">
                    <a:latin typeface="CMSY10"/>
                  </a:rPr>
                  <a:t>                     </a:t>
                </a:r>
                <a14:m>
                  <m:oMath xmlns:m="http://schemas.openxmlformats.org/officeDocument/2006/math">
                    <m:r>
                      <a:rPr lang="en-US" sz="2800" b="0" i="1" u="none" strike="noStrike" baseline="0" dirty="0" smtClean="0">
                        <a:latin typeface="Cambria Math" panose="02040503050406030204" pitchFamily="18" charset="0"/>
                      </a:rPr>
                      <m:t>∞</m:t>
                    </m:r>
                  </m:oMath>
                </a14:m>
                <a:r>
                  <a:rPr lang="en-US" sz="2600" b="0" i="0" u="none" strike="noStrike" baseline="0" dirty="0">
                    <a:latin typeface="CMSY10"/>
                  </a:rPr>
                  <a:t>              </a:t>
                </a:r>
                <a:r>
                  <a:rPr lang="en-US" sz="2600" b="0" i="0" u="none" strike="noStrike" baseline="0" dirty="0">
                    <a:latin typeface="CMR12"/>
                  </a:rPr>
                  <a:t>1.282        </a:t>
                </a:r>
                <a:r>
                  <a:rPr lang="en-US" sz="2600" b="0" i="0" u="none" strike="noStrike" dirty="0">
                    <a:latin typeface="CMR12"/>
                  </a:rPr>
                  <a:t> </a:t>
                </a:r>
                <a:r>
                  <a:rPr lang="en-US" sz="2600" b="0" i="0" u="none" strike="noStrike" baseline="0" dirty="0">
                    <a:latin typeface="CMR12"/>
                  </a:rPr>
                  <a:t>1.645        2.326           3.090</a:t>
                </a:r>
              </a:p>
              <a:p>
                <a:pPr marL="0" indent="0">
                  <a:buNone/>
                </a:pPr>
                <a:r>
                  <a:rPr lang="en-US" sz="2400" b="0" i="0" u="none" strike="noStrike" baseline="0" dirty="0">
                    <a:latin typeface="CMR12"/>
                  </a:rPr>
                  <a:t>Normal                            1.282          1.645          2.326            3.090</a:t>
                </a:r>
              </a:p>
              <a:p>
                <a:pPr marL="0" indent="0">
                  <a:buNone/>
                </a:pPr>
                <a:endParaRPr lang="en-US" dirty="0">
                  <a:latin typeface="CMR12"/>
                </a:endParaRPr>
              </a:p>
              <a:p>
                <a:pPr marL="0" indent="0">
                  <a:buNone/>
                </a:pPr>
                <a:endParaRPr lang="en-US" sz="3400" b="0" i="0" u="none" strike="noStrike" baseline="0" dirty="0">
                  <a:latin typeface="CMR12"/>
                </a:endParaRPr>
              </a:p>
              <a:p>
                <a:pPr marL="0" indent="0" algn="l">
                  <a:buNone/>
                </a:pPr>
                <a:endParaRPr lang="en-US" dirty="0"/>
              </a:p>
            </p:txBody>
          </p:sp>
        </mc:Choice>
        <mc:Fallback xmlns="">
          <p:sp>
            <p:nvSpPr>
              <p:cNvPr id="3" name="Content Placeholder 2">
                <a:extLst>
                  <a:ext uri="{FF2B5EF4-FFF2-40B4-BE49-F238E27FC236}">
                    <a16:creationId xmlns:a16="http://schemas.microsoft.com/office/drawing/2014/main" id="{4EC1358F-C4FC-42FD-B237-FB1825DFD68E}"/>
                  </a:ext>
                </a:extLst>
              </p:cNvPr>
              <p:cNvSpPr>
                <a:spLocks noGrp="1" noRot="1" noChangeAspect="1" noMove="1" noResize="1" noEditPoints="1" noAdjustHandles="1" noChangeArrowheads="1" noChangeShapeType="1" noTextEdit="1"/>
              </p:cNvSpPr>
              <p:nvPr>
                <p:ph idx="1"/>
              </p:nvPr>
            </p:nvSpPr>
            <p:spPr>
              <a:xfrm>
                <a:off x="1484310" y="1248878"/>
                <a:ext cx="10018713" cy="5710187"/>
              </a:xfrm>
              <a:blipFill>
                <a:blip r:embed="rId2"/>
                <a:stretch>
                  <a:fillRect l="-852" t="-8858"/>
                </a:stretch>
              </a:blipFill>
            </p:spPr>
            <p:txBody>
              <a:bodyPr/>
              <a:lstStyle/>
              <a:p>
                <a:r>
                  <a:rPr lang="en-US">
                    <a:noFill/>
                  </a:rPr>
                  <a:t> </a:t>
                </a:r>
              </a:p>
            </p:txBody>
          </p:sp>
        </mc:Fallback>
      </mc:AlternateContent>
    </p:spTree>
    <p:extLst>
      <p:ext uri="{BB962C8B-B14F-4D97-AF65-F5344CB8AC3E}">
        <p14:creationId xmlns:p14="http://schemas.microsoft.com/office/powerpoint/2010/main" val="2464159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9E1E-3D72-48AE-AE53-50FFFA769DF8}"/>
              </a:ext>
            </a:extLst>
          </p:cNvPr>
          <p:cNvSpPr>
            <a:spLocks noGrp="1"/>
          </p:cNvSpPr>
          <p:nvPr>
            <p:ph type="title"/>
          </p:nvPr>
        </p:nvSpPr>
        <p:spPr>
          <a:xfrm>
            <a:off x="1330307" y="0"/>
            <a:ext cx="10018713" cy="594360"/>
          </a:xfrm>
        </p:spPr>
        <p:txBody>
          <a:bodyPr>
            <a:normAutofit fontScale="90000"/>
          </a:bodyPr>
          <a:lstStyle/>
          <a:p>
            <a:r>
              <a:rPr lang="en-US" dirty="0"/>
              <a:t>Alternatives to the t-test</a:t>
            </a:r>
          </a:p>
        </p:txBody>
      </p:sp>
      <p:sp>
        <p:nvSpPr>
          <p:cNvPr id="3" name="Content Placeholder 2">
            <a:extLst>
              <a:ext uri="{FF2B5EF4-FFF2-40B4-BE49-F238E27FC236}">
                <a16:creationId xmlns:a16="http://schemas.microsoft.com/office/drawing/2014/main" id="{B341FC99-7656-4356-B59A-16AAE2B7660D}"/>
              </a:ext>
            </a:extLst>
          </p:cNvPr>
          <p:cNvSpPr>
            <a:spLocks noGrp="1"/>
          </p:cNvSpPr>
          <p:nvPr>
            <p:ph idx="1"/>
          </p:nvPr>
        </p:nvSpPr>
        <p:spPr>
          <a:xfrm>
            <a:off x="1166676" y="1595387"/>
            <a:ext cx="10018713" cy="3667225"/>
          </a:xfrm>
        </p:spPr>
        <p:txBody>
          <a:bodyPr/>
          <a:lstStyle/>
          <a:p>
            <a:r>
              <a:rPr lang="en-US" dirty="0"/>
              <a:t>After Fisher published his classic book in 1925 applying the t-test to Darwin's data, a number of statisticians  pointed out that the results obtained were contingent on the assumption of normality for the differences between the heights of the plants in each pair and that this assumption was critical and could not be verified with such a small sample. Although he was dismissive of this criticism (in his view, made by people who had never carried out a real experiment), Fisher developed, in 1935, an alternative test that did not rely on the normality assumption. </a:t>
            </a:r>
          </a:p>
        </p:txBody>
      </p:sp>
    </p:spTree>
    <p:extLst>
      <p:ext uri="{BB962C8B-B14F-4D97-AF65-F5344CB8AC3E}">
        <p14:creationId xmlns:p14="http://schemas.microsoft.com/office/powerpoint/2010/main" val="2156754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6C31-AE06-49F2-A5A8-0E360EF1EF86}"/>
              </a:ext>
            </a:extLst>
          </p:cNvPr>
          <p:cNvSpPr>
            <a:spLocks noGrp="1"/>
          </p:cNvSpPr>
          <p:nvPr>
            <p:ph type="title"/>
          </p:nvPr>
        </p:nvSpPr>
        <p:spPr>
          <a:xfrm>
            <a:off x="1368808" y="0"/>
            <a:ext cx="10018713" cy="526983"/>
          </a:xfrm>
        </p:spPr>
        <p:txBody>
          <a:bodyPr>
            <a:normAutofit fontScale="90000"/>
          </a:bodyPr>
          <a:lstStyle/>
          <a:p>
            <a:r>
              <a:rPr lang="en-US" dirty="0"/>
              <a:t>A Permutation Test</a:t>
            </a:r>
          </a:p>
        </p:txBody>
      </p:sp>
      <p:sp>
        <p:nvSpPr>
          <p:cNvPr id="3" name="Content Placeholder 2">
            <a:extLst>
              <a:ext uri="{FF2B5EF4-FFF2-40B4-BE49-F238E27FC236}">
                <a16:creationId xmlns:a16="http://schemas.microsoft.com/office/drawing/2014/main" id="{38437599-51A3-4809-B69B-D4E0EFAC76CD}"/>
              </a:ext>
            </a:extLst>
          </p:cNvPr>
          <p:cNvSpPr>
            <a:spLocks noGrp="1"/>
          </p:cNvSpPr>
          <p:nvPr>
            <p:ph idx="1"/>
          </p:nvPr>
        </p:nvSpPr>
        <p:spPr>
          <a:xfrm>
            <a:off x="1484310" y="654519"/>
            <a:ext cx="10018713" cy="5136682"/>
          </a:xfrm>
        </p:spPr>
        <p:txBody>
          <a:bodyPr/>
          <a:lstStyle/>
          <a:p>
            <a:r>
              <a:rPr lang="en-US" dirty="0"/>
              <a:t>Fisher reasoned as follows: if the heights of cross-fertilized and self-fertilized have the same distribution, i.e., the method of fertilization has no effect on the plant height, then there is an equal chance that the taller plant in each pair was fertilized by either method; this means that the outcome where the heights were swapped was equally likely if the null hypothesis was true.</a:t>
            </a:r>
          </a:p>
          <a:p>
            <a:endParaRPr lang="en-US" dirty="0"/>
          </a:p>
        </p:txBody>
      </p:sp>
    </p:spTree>
    <p:extLst>
      <p:ext uri="{BB962C8B-B14F-4D97-AF65-F5344CB8AC3E}">
        <p14:creationId xmlns:p14="http://schemas.microsoft.com/office/powerpoint/2010/main" val="400805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12BA-45D0-46FE-A1ED-DE2463473EE7}"/>
              </a:ext>
            </a:extLst>
          </p:cNvPr>
          <p:cNvSpPr>
            <a:spLocks noGrp="1"/>
          </p:cNvSpPr>
          <p:nvPr>
            <p:ph type="title"/>
          </p:nvPr>
        </p:nvSpPr>
        <p:spPr>
          <a:xfrm>
            <a:off x="1320681" y="0"/>
            <a:ext cx="10018713" cy="729114"/>
          </a:xfrm>
        </p:spPr>
        <p:txBody>
          <a:bodyPr/>
          <a:lstStyle/>
          <a:p>
            <a:r>
              <a:rPr lang="en-US" dirty="0"/>
              <a:t>Calculating the p-value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F99128-69EF-417C-8A2B-17DA7B0AC4D3}"/>
                  </a:ext>
                </a:extLst>
              </p:cNvPr>
              <p:cNvSpPr>
                <a:spLocks noGrp="1"/>
              </p:cNvSpPr>
              <p:nvPr>
                <p:ph idx="1"/>
              </p:nvPr>
            </p:nvSpPr>
            <p:spPr>
              <a:xfrm>
                <a:off x="1320681" y="1434966"/>
                <a:ext cx="10018713" cy="4195813"/>
              </a:xfrm>
            </p:spPr>
            <p:txBody>
              <a:bodyPr>
                <a:normAutofit/>
              </a:bodyPr>
              <a:lstStyle/>
              <a:p>
                <a:r>
                  <a:rPr lang="en-US" dirty="0"/>
                  <a:t>As there was 15 pairs in the experiment, the total number of combinations, possible swaps, are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2</m:t>
                        </m:r>
                      </m:e>
                      <m:sup>
                        <m:r>
                          <a:rPr lang="en-US" i="1" smtClean="0">
                            <a:latin typeface="Cambria Math" panose="02040503050406030204" pitchFamily="18" charset="0"/>
                          </a:rPr>
                          <m:t>15</m:t>
                        </m:r>
                      </m:sup>
                    </m:sSup>
                    <m:r>
                      <a:rPr lang="en-US" i="1" smtClean="0">
                        <a:latin typeface="Cambria Math" panose="02040503050406030204" pitchFamily="18" charset="0"/>
                      </a:rPr>
                      <m:t>=32,768 </m:t>
                    </m:r>
                    <m:r>
                      <a:rPr lang="en-US" b="0" i="0" smtClean="0">
                        <a:latin typeface="Cambria Math" panose="02040503050406030204" pitchFamily="18" charset="0"/>
                      </a:rPr>
                      <m:t>,</m:t>
                    </m:r>
                  </m:oMath>
                </a14:m>
                <a:r>
                  <a:rPr lang="en-US" dirty="0"/>
                  <a:t>  all equally likely under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 The relevant test statistic is the sum of the difference in the sample. The observed sum of differences was 39.25. How unusual, how extreme, was the result obtained in the experiment in the context of the 32,768 possible outcomes; how many of the potential outcomes would produce a more extreme result? A sum of differences equal to or larger than the one observed in the experiment only occurs in 863 of the possible combinations. The null hypothesis,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𝑑</m:t>
                        </m:r>
                      </m:sub>
                    </m:sSub>
                    <m:r>
                      <a:rPr lang="en-US" i="1">
                        <a:latin typeface="Cambria Math" panose="02040503050406030204" pitchFamily="18" charset="0"/>
                      </a:rPr>
                      <m:t>=0 </m:t>
                    </m:r>
                  </m:oMath>
                </a14:m>
                <a:r>
                  <a:rPr lang="en-US" dirty="0"/>
                  <a:t> would be rejected at  </a:t>
                </a:r>
              </a:p>
              <a:p>
                <a:pPr marL="0" indent="0">
                  <a:buNone/>
                </a:pPr>
                <a:r>
                  <a:rPr lang="en-US" dirty="0"/>
                  <a:t>     </a:t>
                </a:r>
                <a14:m>
                  <m:oMath xmlns:m="http://schemas.openxmlformats.org/officeDocument/2006/math">
                    <m:f>
                      <m:fPr>
                        <m:ctrlPr>
                          <a:rPr lang="en-US" sz="1900" i="1" dirty="0" smtClean="0">
                            <a:latin typeface="Cambria Math" panose="02040503050406030204" pitchFamily="18" charset="0"/>
                          </a:rPr>
                        </m:ctrlPr>
                      </m:fPr>
                      <m:num>
                        <m:r>
                          <a:rPr lang="en-US" sz="1900" i="1" dirty="0" smtClean="0">
                            <a:latin typeface="Cambria Math" panose="02040503050406030204" pitchFamily="18" charset="0"/>
                          </a:rPr>
                          <m:t>863</m:t>
                        </m:r>
                      </m:num>
                      <m:den>
                        <m:r>
                          <a:rPr lang="en-US" sz="1900" i="1" dirty="0" smtClean="0">
                            <a:latin typeface="Cambria Math" panose="02040503050406030204" pitchFamily="18" charset="0"/>
                          </a:rPr>
                          <m:t>32,768</m:t>
                        </m:r>
                      </m:den>
                    </m:f>
                    <m:r>
                      <a:rPr lang="en-US" sz="1900" i="1" dirty="0" smtClean="0">
                        <a:latin typeface="Cambria Math" panose="02040503050406030204" pitchFamily="18" charset="0"/>
                      </a:rPr>
                      <m:t>=0.0263</m:t>
                    </m:r>
                  </m:oMath>
                </a14:m>
                <a:r>
                  <a:rPr lang="en-US" sz="1900" dirty="0"/>
                  <a:t> </a:t>
                </a:r>
                <a:r>
                  <a:rPr lang="en-US" dirty="0"/>
                  <a:t>confidence level.</a:t>
                </a:r>
              </a:p>
            </p:txBody>
          </p:sp>
        </mc:Choice>
        <mc:Fallback xmlns="">
          <p:sp>
            <p:nvSpPr>
              <p:cNvPr id="3" name="Content Placeholder 2">
                <a:extLst>
                  <a:ext uri="{FF2B5EF4-FFF2-40B4-BE49-F238E27FC236}">
                    <a16:creationId xmlns:a16="http://schemas.microsoft.com/office/drawing/2014/main" id="{56F99128-69EF-417C-8A2B-17DA7B0AC4D3}"/>
                  </a:ext>
                </a:extLst>
              </p:cNvPr>
              <p:cNvSpPr>
                <a:spLocks noGrp="1" noRot="1" noChangeAspect="1" noMove="1" noResize="1" noEditPoints="1" noAdjustHandles="1" noChangeArrowheads="1" noChangeShapeType="1" noTextEdit="1"/>
              </p:cNvSpPr>
              <p:nvPr>
                <p:ph idx="1"/>
              </p:nvPr>
            </p:nvSpPr>
            <p:spPr>
              <a:xfrm>
                <a:off x="1320681" y="1434966"/>
                <a:ext cx="10018713" cy="4195813"/>
              </a:xfrm>
              <a:blipFill>
                <a:blip r:embed="rId2"/>
                <a:stretch>
                  <a:fillRect l="-1582" t="-1887" r="-1522"/>
                </a:stretch>
              </a:blipFill>
            </p:spPr>
            <p:txBody>
              <a:bodyPr/>
              <a:lstStyle/>
              <a:p>
                <a:r>
                  <a:rPr lang="en-US">
                    <a:noFill/>
                  </a:rPr>
                  <a:t> </a:t>
                </a:r>
              </a:p>
            </p:txBody>
          </p:sp>
        </mc:Fallback>
      </mc:AlternateContent>
    </p:spTree>
    <p:extLst>
      <p:ext uri="{BB962C8B-B14F-4D97-AF65-F5344CB8AC3E}">
        <p14:creationId xmlns:p14="http://schemas.microsoft.com/office/powerpoint/2010/main" val="914803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F5E3-A0B4-4941-A311-E7BFAAE75172}"/>
              </a:ext>
            </a:extLst>
          </p:cNvPr>
          <p:cNvSpPr>
            <a:spLocks noGrp="1"/>
          </p:cNvSpPr>
          <p:nvPr>
            <p:ph type="title"/>
          </p:nvPr>
        </p:nvSpPr>
        <p:spPr>
          <a:xfrm>
            <a:off x="1397684" y="0"/>
            <a:ext cx="10018713" cy="777240"/>
          </a:xfrm>
        </p:spPr>
        <p:txBody>
          <a:bodyPr/>
          <a:lstStyle/>
          <a:p>
            <a:r>
              <a:rPr lang="en-US" dirty="0"/>
              <a:t>The Reference Distribution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A19E46-9DC0-40DD-8DAF-B1A3375CC323}"/>
                  </a:ext>
                </a:extLst>
              </p:cNvPr>
              <p:cNvSpPr>
                <a:spLocks noGrp="1"/>
              </p:cNvSpPr>
              <p:nvPr>
                <p:ph idx="1"/>
              </p:nvPr>
            </p:nvSpPr>
            <p:spPr>
              <a:xfrm>
                <a:off x="1484310" y="1087655"/>
                <a:ext cx="10018713" cy="4703545"/>
              </a:xfrm>
            </p:spPr>
            <p:txBody>
              <a:bodyPr>
                <a:normAutofit fontScale="92500" lnSpcReduction="10000"/>
              </a:bodyPr>
              <a:lstStyle/>
              <a:p>
                <a:r>
                  <a:rPr lang="en-US" dirty="0"/>
                  <a:t>To derive the reference distribution, needed to compute the p-values, we had to compute the sum of the differences for 32,768 combinations. If we had 100 observations instead of Darwin's 15, the calculation of more than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30</m:t>
                        </m:r>
                      </m:sup>
                    </m:sSup>
                  </m:oMath>
                </a14:m>
                <a:r>
                  <a:rPr lang="en-US" dirty="0"/>
                  <a:t>  sums of differences would be required to derive the distribution for the exact permutation test, requiring much computing power.  In these situations, re-sampling (</a:t>
                </a:r>
                <a:r>
                  <a:rPr lang="en-US" b="1" dirty="0"/>
                  <a:t>bootstrap</a:t>
                </a:r>
                <a:r>
                  <a:rPr lang="en-US" dirty="0"/>
                  <a:t>) methods can be used. For example, we could draw 5 or 10 thousand random samples and use the resulting distribution of the sums of the differences as the reference distribution.</a:t>
                </a:r>
              </a:p>
              <a:p>
                <a:endParaRPr lang="en-US" dirty="0"/>
              </a:p>
              <a:p>
                <a:r>
                  <a:rPr lang="en-US" dirty="0"/>
                  <a:t>Fisher was very happy that the results of the permutation test agreed with the t-test. Fisher however, believed that removing the assumption of normality in permutation tests would result in a less powerful test than the t-test: “they [Nonparametric tests] assume less knowledge, or more ignorance, of the experimental material than does the standard test…”</a:t>
                </a:r>
              </a:p>
            </p:txBody>
          </p:sp>
        </mc:Choice>
        <mc:Fallback xmlns="">
          <p:sp>
            <p:nvSpPr>
              <p:cNvPr id="3" name="Content Placeholder 2">
                <a:extLst>
                  <a:ext uri="{FF2B5EF4-FFF2-40B4-BE49-F238E27FC236}">
                    <a16:creationId xmlns:a16="http://schemas.microsoft.com/office/drawing/2014/main" id="{25A19E46-9DC0-40DD-8DAF-B1A3375CC323}"/>
                  </a:ext>
                </a:extLst>
              </p:cNvPr>
              <p:cNvSpPr>
                <a:spLocks noGrp="1" noRot="1" noChangeAspect="1" noMove="1" noResize="1" noEditPoints="1" noAdjustHandles="1" noChangeArrowheads="1" noChangeShapeType="1" noTextEdit="1"/>
              </p:cNvSpPr>
              <p:nvPr>
                <p:ph idx="1"/>
              </p:nvPr>
            </p:nvSpPr>
            <p:spPr>
              <a:xfrm>
                <a:off x="1484310" y="1087655"/>
                <a:ext cx="10018713" cy="4703545"/>
              </a:xfrm>
              <a:blipFill>
                <a:blip r:embed="rId2"/>
                <a:stretch>
                  <a:fillRect l="-1338" t="-3368" r="-1095" b="-1554"/>
                </a:stretch>
              </a:blipFill>
            </p:spPr>
            <p:txBody>
              <a:bodyPr/>
              <a:lstStyle/>
              <a:p>
                <a:r>
                  <a:rPr lang="en-US">
                    <a:noFill/>
                  </a:rPr>
                  <a:t> </a:t>
                </a:r>
              </a:p>
            </p:txBody>
          </p:sp>
        </mc:Fallback>
      </mc:AlternateContent>
    </p:spTree>
    <p:extLst>
      <p:ext uri="{BB962C8B-B14F-4D97-AF65-F5344CB8AC3E}">
        <p14:creationId xmlns:p14="http://schemas.microsoft.com/office/powerpoint/2010/main" val="242759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C5A8-FE56-49D3-BDCE-3DDF4B6A1E0D}"/>
              </a:ext>
            </a:extLst>
          </p:cNvPr>
          <p:cNvSpPr>
            <a:spLocks noGrp="1"/>
          </p:cNvSpPr>
          <p:nvPr>
            <p:ph type="title"/>
          </p:nvPr>
        </p:nvSpPr>
        <p:spPr>
          <a:xfrm>
            <a:off x="1484310" y="164432"/>
            <a:ext cx="10018713" cy="902368"/>
          </a:xfrm>
        </p:spPr>
        <p:txBody>
          <a:bodyPr/>
          <a:lstStyle/>
          <a:p>
            <a:r>
              <a:rPr lang="en-US" dirty="0"/>
              <a:t>The Poisson Distribution</a:t>
            </a:r>
          </a:p>
        </p:txBody>
      </p:sp>
      <p:sp>
        <p:nvSpPr>
          <p:cNvPr id="3" name="Content Placeholder 2">
            <a:extLst>
              <a:ext uri="{FF2B5EF4-FFF2-40B4-BE49-F238E27FC236}">
                <a16:creationId xmlns:a16="http://schemas.microsoft.com/office/drawing/2014/main" id="{71ECA33B-041B-4B46-B0F3-A146DE1E973F}"/>
              </a:ext>
            </a:extLst>
          </p:cNvPr>
          <p:cNvSpPr>
            <a:spLocks noGrp="1"/>
          </p:cNvSpPr>
          <p:nvPr>
            <p:ph idx="1"/>
          </p:nvPr>
        </p:nvSpPr>
        <p:spPr>
          <a:xfrm>
            <a:off x="1388057" y="1195939"/>
            <a:ext cx="10018713" cy="1422133"/>
          </a:xfrm>
        </p:spPr>
        <p:txBody>
          <a:bodyPr>
            <a:normAutofit lnSpcReduction="10000"/>
          </a:bodyPr>
          <a:lstStyle/>
          <a:p>
            <a:pPr>
              <a:buFont typeface="Arial" panose="020B0604020202020204" pitchFamily="34" charset="0"/>
              <a:buChar char="•"/>
            </a:pPr>
            <a:r>
              <a:rPr lang="en-US" sz="2000" dirty="0"/>
              <a:t>What happens if the number of trials is large, but the probability of success (observing the outcome of interest) is very low? </a:t>
            </a:r>
          </a:p>
          <a:p>
            <a:r>
              <a:rPr lang="en-US" sz="2000" dirty="0"/>
              <a:t>Assume, for example, that n is 100 and p=0.02. What does the distribution of the number of successes observed?</a:t>
            </a:r>
          </a:p>
          <a:p>
            <a:endParaRPr lang="en-US" dirty="0"/>
          </a:p>
        </p:txBody>
      </p:sp>
      <p:pic>
        <p:nvPicPr>
          <p:cNvPr id="4" name="Picture 3">
            <a:extLst>
              <a:ext uri="{FF2B5EF4-FFF2-40B4-BE49-F238E27FC236}">
                <a16:creationId xmlns:a16="http://schemas.microsoft.com/office/drawing/2014/main" id="{C1B2CA26-A2DE-435F-AC5F-35B5A08D8115}"/>
              </a:ext>
            </a:extLst>
          </p:cNvPr>
          <p:cNvPicPr>
            <a:picLocks noChangeAspect="1"/>
          </p:cNvPicPr>
          <p:nvPr/>
        </p:nvPicPr>
        <p:blipFill>
          <a:blip r:embed="rId2"/>
          <a:stretch>
            <a:fillRect/>
          </a:stretch>
        </p:blipFill>
        <p:spPr>
          <a:xfrm>
            <a:off x="2856547" y="2406315"/>
            <a:ext cx="6181575" cy="22650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5D5EA6-1D23-4BCD-910C-CB3040C88D60}"/>
                  </a:ext>
                </a:extLst>
              </p:cNvPr>
              <p:cNvSpPr txBox="1"/>
              <p:nvPr/>
            </p:nvSpPr>
            <p:spPr>
              <a:xfrm>
                <a:off x="1484310" y="4865570"/>
                <a:ext cx="9449989" cy="1483098"/>
              </a:xfrm>
              <a:prstGeom prst="rect">
                <a:avLst/>
              </a:prstGeom>
              <a:noFill/>
            </p:spPr>
            <p:txBody>
              <a:bodyPr wrap="square" rtlCol="0">
                <a:spAutoFit/>
              </a:bodyPr>
              <a:lstStyle/>
              <a:p>
                <a:r>
                  <a:rPr lang="en-US" dirty="0"/>
                  <a:t>It can be shown that the probability of observing k successes, k= 0,1,2, ...., 100 can be very well approximated by </a:t>
                </a: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𝑘</m:t>
                          </m:r>
                        </m:e>
                      </m:d>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𝜆</m:t>
                              </m:r>
                            </m:e>
                            <m:sup>
                              <m:r>
                                <a:rPr lang="en-US" i="1" smtClean="0">
                                  <a:latin typeface="Cambria Math" panose="02040503050406030204" pitchFamily="18" charset="0"/>
                                </a:rPr>
                                <m:t>𝑘</m:t>
                              </m:r>
                            </m:sup>
                          </m:sSup>
                        </m:num>
                        <m:den>
                          <m:r>
                            <a:rPr lang="en-US" i="1" smtClean="0">
                              <a:latin typeface="Cambria Math" panose="02040503050406030204" pitchFamily="18" charset="0"/>
                            </a:rPr>
                            <m:t>𝐾</m:t>
                          </m:r>
                          <m:r>
                            <a:rPr lang="en-US" i="1" smtClean="0">
                              <a:latin typeface="Cambria Math" panose="02040503050406030204" pitchFamily="18" charset="0"/>
                            </a:rPr>
                            <m:t>!</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m:t>
                          </m:r>
                          <m:r>
                            <a:rPr lang="en-US" i="1" smtClean="0">
                              <a:latin typeface="Cambria Math" panose="02040503050406030204" pitchFamily="18" charset="0"/>
                            </a:rPr>
                            <m:t>𝜆</m:t>
                          </m:r>
                        </m:sup>
                      </m:sSup>
                    </m:oMath>
                  </m:oMathPara>
                </a14:m>
                <a:endParaRPr lang="en-US" dirty="0"/>
              </a:p>
              <a:p>
                <a:r>
                  <a:rPr lang="en-US" dirty="0"/>
                  <a:t>where </a:t>
                </a:r>
                <a14:m>
                  <m:oMath xmlns:m="http://schemas.openxmlformats.org/officeDocument/2006/math">
                    <m:r>
                      <a:rPr lang="en-US" i="1" smtClean="0">
                        <a:latin typeface="Cambria Math" panose="02040503050406030204" pitchFamily="18" charset="0"/>
                      </a:rPr>
                      <m:t>𝜆</m:t>
                    </m:r>
                    <m:r>
                      <a:rPr lang="en-US" i="1" smtClean="0">
                        <a:latin typeface="Cambria Math" panose="02040503050406030204" pitchFamily="18" charset="0"/>
                      </a:rPr>
                      <m:t>= </m:t>
                    </m:r>
                    <m:r>
                      <a:rPr lang="en-US" i="1" smtClean="0">
                        <a:latin typeface="Cambria Math" panose="02040503050406030204" pitchFamily="18" charset="0"/>
                      </a:rPr>
                      <m:t>𝑛𝑝</m:t>
                    </m:r>
                  </m:oMath>
                </a14:m>
                <a:r>
                  <a:rPr lang="en-US" dirty="0"/>
                  <a:t>.</a:t>
                </a:r>
              </a:p>
            </p:txBody>
          </p:sp>
        </mc:Choice>
        <mc:Fallback xmlns="">
          <p:sp>
            <p:nvSpPr>
              <p:cNvPr id="5" name="TextBox 4">
                <a:extLst>
                  <a:ext uri="{FF2B5EF4-FFF2-40B4-BE49-F238E27FC236}">
                    <a16:creationId xmlns:a16="http://schemas.microsoft.com/office/drawing/2014/main" id="{9F5D5EA6-1D23-4BCD-910C-CB3040C88D60}"/>
                  </a:ext>
                </a:extLst>
              </p:cNvPr>
              <p:cNvSpPr txBox="1">
                <a:spLocks noRot="1" noChangeAspect="1" noMove="1" noResize="1" noEditPoints="1" noAdjustHandles="1" noChangeArrowheads="1" noChangeShapeType="1" noTextEdit="1"/>
              </p:cNvSpPr>
              <p:nvPr/>
            </p:nvSpPr>
            <p:spPr>
              <a:xfrm>
                <a:off x="1484310" y="4865570"/>
                <a:ext cx="9449989" cy="1483098"/>
              </a:xfrm>
              <a:prstGeom prst="rect">
                <a:avLst/>
              </a:prstGeom>
              <a:blipFill>
                <a:blip r:embed="rId3"/>
                <a:stretch>
                  <a:fillRect l="-516" t="-2058" b="-5761"/>
                </a:stretch>
              </a:blipFill>
            </p:spPr>
            <p:txBody>
              <a:bodyPr/>
              <a:lstStyle/>
              <a:p>
                <a:r>
                  <a:rPr lang="en-US">
                    <a:noFill/>
                  </a:rPr>
                  <a:t> </a:t>
                </a:r>
              </a:p>
            </p:txBody>
          </p:sp>
        </mc:Fallback>
      </mc:AlternateContent>
    </p:spTree>
    <p:extLst>
      <p:ext uri="{BB962C8B-B14F-4D97-AF65-F5344CB8AC3E}">
        <p14:creationId xmlns:p14="http://schemas.microsoft.com/office/powerpoint/2010/main" val="284821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A864-64AA-4FBA-BCBA-2AB904DC9EBD}"/>
              </a:ext>
            </a:extLst>
          </p:cNvPr>
          <p:cNvSpPr>
            <a:spLocks noGrp="1"/>
          </p:cNvSpPr>
          <p:nvPr>
            <p:ph type="title"/>
          </p:nvPr>
        </p:nvSpPr>
        <p:spPr>
          <a:xfrm>
            <a:off x="1368808" y="0"/>
            <a:ext cx="10018713" cy="488482"/>
          </a:xfrm>
        </p:spPr>
        <p:txBody>
          <a:bodyPr>
            <a:normAutofit fontScale="90000"/>
          </a:bodyPr>
          <a:lstStyle/>
          <a:p>
            <a:r>
              <a:rPr lang="en-US" sz="2800" dirty="0"/>
              <a:t>Another Alternative: The Wilcoxon Signed-Rank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88B3B9-B4E0-4B61-9F6A-B0028D0372EF}"/>
                  </a:ext>
                </a:extLst>
              </p:cNvPr>
              <p:cNvSpPr>
                <a:spLocks noGrp="1"/>
              </p:cNvSpPr>
              <p:nvPr>
                <p:ph idx="1"/>
              </p:nvPr>
            </p:nvSpPr>
            <p:spPr>
              <a:xfrm>
                <a:off x="1484310" y="567891"/>
                <a:ext cx="10018713" cy="6006164"/>
              </a:xfrm>
            </p:spPr>
            <p:txBody>
              <a:bodyPr>
                <a:normAutofit fontScale="62500" lnSpcReduction="20000"/>
              </a:bodyPr>
              <a:lstStyle/>
              <a:p>
                <a:r>
                  <a:rPr lang="en-US" dirty="0"/>
                  <a:t>The ideas behind Fisher's permutation test inspired a number of non-parametric procedures. A very popular one is the Signed-Rank test proposed by Frank Wilcoxon in 1945.  </a:t>
                </a:r>
              </a:p>
              <a:p>
                <a:r>
                  <a:rPr lang="en-US" dirty="0"/>
                  <a:t>Here the </a:t>
                </a:r>
                <a:r>
                  <a:rPr lang="en-US" b="1" dirty="0"/>
                  <a:t>null hypothesis </a:t>
                </a:r>
                <a:r>
                  <a:rPr lang="en-US" dirty="0"/>
                  <a:t>assumes the difference between the pairs follows a symmetric distribution around zero (which implies </a:t>
                </a:r>
                <a14:m>
                  <m:oMath xmlns:m="http://schemas.openxmlformats.org/officeDocument/2006/math">
                    <m:r>
                      <a:rPr lang="en-US" i="1" smtClean="0">
                        <a:latin typeface="Cambria Math" panose="02040503050406030204" pitchFamily="18" charset="0"/>
                      </a:rPr>
                      <m:t>𝜇</m:t>
                    </m:r>
                    <m:r>
                      <a:rPr lang="en-US" i="1" smtClean="0">
                        <a:latin typeface="Cambria Math" panose="02040503050406030204" pitchFamily="18" charset="0"/>
                      </a:rPr>
                      <m:t>= 0</m:t>
                    </m:r>
                  </m:oMath>
                </a14:m>
                <a:r>
                  <a:rPr lang="en-US" dirty="0"/>
                  <a:t>; the converse is not necessarily true).</a:t>
                </a:r>
              </a:p>
              <a:p>
                <a:r>
                  <a:rPr lang="en-US" dirty="0"/>
                  <a:t>The </a:t>
                </a:r>
                <a:r>
                  <a:rPr lang="en-US" b="1" dirty="0"/>
                  <a:t>Test Statistic </a:t>
                </a:r>
                <a:r>
                  <a:rPr lang="en-US" dirty="0"/>
                  <a:t>- Rank the pairs by their absolute size, starting with the pair with the smallest non-zero absolute difference as 1. Give the rank a positive sign if the cross-fertilized plant was the tallest in the pair and a negative sign otherwise. In Darwin's there are two-self-fertilized negative differences (the self is tallest in the pair), ranking 10</a:t>
                </a:r>
                <a:r>
                  <a:rPr lang="en-US" baseline="30000" dirty="0"/>
                  <a:t>th</a:t>
                </a:r>
                <a:r>
                  <a:rPr lang="en-US" dirty="0"/>
                  <a:t> and 14</a:t>
                </a:r>
                <a:r>
                  <a:rPr lang="en-US" baseline="30000" dirty="0"/>
                  <a:t>th</a:t>
                </a:r>
                <a:r>
                  <a:rPr lang="en-US" dirty="0"/>
                  <a:t>   respectively. The test statistic is the sum of the signed ranks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𝑅</m:t>
                        </m:r>
                      </m:e>
                      <m:sub>
                        <m:r>
                          <a:rPr lang="en-US" i="1" smtClean="0">
                            <a:latin typeface="Cambria Math" panose="02040503050406030204" pitchFamily="18" charset="0"/>
                          </a:rPr>
                          <m:t>𝑖</m:t>
                        </m:r>
                      </m:sub>
                    </m:sSub>
                    <m:r>
                      <a:rPr lang="en-US" b="0" i="0" smtClean="0">
                        <a:latin typeface="Cambria Math" panose="02040503050406030204" pitchFamily="18" charset="0"/>
                      </a:rPr>
                      <m:t>.</m:t>
                    </m:r>
                  </m:oMath>
                </a14:m>
                <a:r>
                  <a:rPr lang="en-US" dirty="0"/>
                  <a:t> </a:t>
                </a:r>
                <a14:m>
                  <m:oMath xmlns:m="http://schemas.openxmlformats.org/officeDocument/2006/math">
                    <m:r>
                      <a:rPr lang="pl-PL" i="1" dirty="0">
                        <a:latin typeface="Cambria Math" panose="02040503050406030204" pitchFamily="18" charset="0"/>
                      </a:rPr>
                      <m:t>𝑊</m:t>
                    </m:r>
                    <m:r>
                      <a:rPr lang="pl-PL" i="1" dirty="0">
                        <a:latin typeface="Cambria Math" panose="02040503050406030204" pitchFamily="18" charset="0"/>
                      </a:rPr>
                      <m:t>=</m:t>
                    </m:r>
                    <m:nary>
                      <m:naryPr>
                        <m:chr m:val="∑"/>
                        <m:ctrlPr>
                          <a:rPr lang="pl-PL" i="1" dirty="0">
                            <a:latin typeface="Cambria Math" panose="02040503050406030204" pitchFamily="18" charset="0"/>
                          </a:rPr>
                        </m:ctrlPr>
                      </m:naryPr>
                      <m:sub>
                        <m:r>
                          <a:rPr lang="pl-PL" i="1" dirty="0">
                            <a:latin typeface="Cambria Math" panose="02040503050406030204" pitchFamily="18" charset="0"/>
                          </a:rPr>
                          <m:t>𝑖</m:t>
                        </m:r>
                        <m:r>
                          <a:rPr lang="pl-PL" i="1" dirty="0">
                            <a:latin typeface="Cambria Math" panose="02040503050406030204" pitchFamily="18" charset="0"/>
                          </a:rPr>
                          <m:t>=1</m:t>
                        </m:r>
                      </m:sub>
                      <m:sup>
                        <m:r>
                          <a:rPr lang="pl-PL" i="1" dirty="0">
                            <a:latin typeface="Cambria Math" panose="02040503050406030204" pitchFamily="18" charset="0"/>
                          </a:rPr>
                          <m:t>𝑛</m:t>
                        </m:r>
                        <m:r>
                          <a:rPr lang="pl-PL" i="1" dirty="0">
                            <a:latin typeface="Cambria Math" panose="02040503050406030204" pitchFamily="18" charset="0"/>
                          </a:rPr>
                          <m:t>=15</m:t>
                        </m:r>
                      </m:sup>
                      <m:e>
                        <m:sSub>
                          <m:sSubPr>
                            <m:ctrlPr>
                              <a:rPr lang="pl-PL" i="1" dirty="0">
                                <a:latin typeface="Cambria Math" panose="02040503050406030204" pitchFamily="18" charset="0"/>
                              </a:rPr>
                            </m:ctrlPr>
                          </m:sSubPr>
                          <m:e>
                            <m:r>
                              <a:rPr lang="pl-PL" i="1" dirty="0">
                                <a:latin typeface="Cambria Math" panose="02040503050406030204" pitchFamily="18" charset="0"/>
                              </a:rPr>
                              <m:t>𝑅</m:t>
                            </m:r>
                          </m:e>
                          <m:sub>
                            <m:r>
                              <a:rPr lang="pl-PL" i="1" dirty="0">
                                <a:latin typeface="Cambria Math" panose="02040503050406030204" pitchFamily="18" charset="0"/>
                              </a:rPr>
                              <m:t>𝑖</m:t>
                            </m:r>
                          </m:sub>
                        </m:sSub>
                      </m:e>
                    </m:nary>
                    <m:r>
                      <a:rPr lang="pl-PL" i="1" dirty="0">
                        <a:latin typeface="Cambria Math" panose="02040503050406030204" pitchFamily="18" charset="0"/>
                      </a:rPr>
                      <m:t>=1+2+3+4+5+6+7+8+9−10+11+12+13−14+15=72</m:t>
                    </m:r>
                  </m:oMath>
                </a14:m>
                <a:endParaRPr lang="en-US" dirty="0"/>
              </a:p>
              <a:p>
                <a:r>
                  <a:rPr lang="en-US" b="1" dirty="0"/>
                  <a:t>The Reference Distribution </a:t>
                </a:r>
                <a:r>
                  <a:rPr lang="en-US" dirty="0"/>
                  <a:t>- The reference distribution is the distribution of test statistic $W$ when $H_0$ is true. Under null hypothesis, W follows a specific distribution with no simple expression. It can be easily seen, however, that distribution has an expected value of 0. The computation of the variance is a bit complicated, but its value is equal to</a:t>
                </a:r>
              </a:p>
              <a:p>
                <a:pPr marL="0" indent="0" algn="ctr">
                  <a:buNone/>
                </a:pPr>
                <a:r>
                  <a:rPr lang="en-US" dirty="0"/>
                  <a:t> </a:t>
                </a:r>
                <a14:m>
                  <m:oMath xmlns:m="http://schemas.openxmlformats.org/officeDocument/2006/math">
                    <m:r>
                      <a:rPr lang="pt-BR" i="1" smtClean="0">
                        <a:latin typeface="Cambria Math" panose="02040503050406030204" pitchFamily="18" charset="0"/>
                      </a:rPr>
                      <m:t>𝑉𝑎𝑟</m:t>
                    </m:r>
                    <m:d>
                      <m:dPr>
                        <m:begChr m:val="["/>
                        <m:endChr m:val="]"/>
                        <m:ctrlPr>
                          <a:rPr lang="pt-BR" i="1" smtClean="0">
                            <a:latin typeface="Cambria Math" panose="02040503050406030204" pitchFamily="18" charset="0"/>
                          </a:rPr>
                        </m:ctrlPr>
                      </m:dPr>
                      <m:e>
                        <m:r>
                          <a:rPr lang="pt-BR" i="1" smtClean="0">
                            <a:latin typeface="Cambria Math" panose="02040503050406030204" pitchFamily="18" charset="0"/>
                          </a:rPr>
                          <m:t>𝑊</m:t>
                        </m:r>
                      </m:e>
                    </m:d>
                    <m:r>
                      <a:rPr lang="pt-BR" i="1" smtClean="0">
                        <a:latin typeface="Cambria Math" panose="02040503050406030204" pitchFamily="18" charset="0"/>
                      </a:rPr>
                      <m:t>=</m:t>
                    </m:r>
                    <m:f>
                      <m:fPr>
                        <m:ctrlPr>
                          <a:rPr lang="pt-BR" i="1" smtClean="0">
                            <a:latin typeface="Cambria Math" panose="02040503050406030204" pitchFamily="18" charset="0"/>
                          </a:rPr>
                        </m:ctrlPr>
                      </m:fPr>
                      <m:num>
                        <m:d>
                          <m:dPr>
                            <m:ctrlPr>
                              <a:rPr lang="pt-BR" i="1" smtClean="0">
                                <a:latin typeface="Cambria Math" panose="02040503050406030204" pitchFamily="18" charset="0"/>
                              </a:rPr>
                            </m:ctrlPr>
                          </m:dPr>
                          <m:e>
                            <m:r>
                              <a:rPr lang="pt-BR" i="1" smtClean="0">
                                <a:latin typeface="Cambria Math" panose="02040503050406030204" pitchFamily="18" charset="0"/>
                              </a:rPr>
                              <m:t>𝑛</m:t>
                            </m:r>
                          </m:e>
                        </m:d>
                        <m:d>
                          <m:dPr>
                            <m:ctrlPr>
                              <a:rPr lang="pt-BR" i="1" smtClean="0">
                                <a:latin typeface="Cambria Math" panose="02040503050406030204" pitchFamily="18" charset="0"/>
                              </a:rPr>
                            </m:ctrlPr>
                          </m:dPr>
                          <m:e>
                            <m:r>
                              <a:rPr lang="pt-BR" i="1" smtClean="0">
                                <a:latin typeface="Cambria Math" panose="02040503050406030204" pitchFamily="18" charset="0"/>
                              </a:rPr>
                              <m:t>𝑛</m:t>
                            </m:r>
                            <m:r>
                              <a:rPr lang="pt-BR" i="1" smtClean="0">
                                <a:latin typeface="Cambria Math" panose="02040503050406030204" pitchFamily="18" charset="0"/>
                              </a:rPr>
                              <m:t>+1</m:t>
                            </m:r>
                          </m:e>
                        </m:d>
                        <m:d>
                          <m:dPr>
                            <m:ctrlPr>
                              <a:rPr lang="pt-BR" i="1" smtClean="0">
                                <a:latin typeface="Cambria Math" panose="02040503050406030204" pitchFamily="18" charset="0"/>
                              </a:rPr>
                            </m:ctrlPr>
                          </m:dPr>
                          <m:e>
                            <m:r>
                              <a:rPr lang="pt-BR" i="1" smtClean="0">
                                <a:latin typeface="Cambria Math" panose="02040503050406030204" pitchFamily="18" charset="0"/>
                              </a:rPr>
                              <m:t>2</m:t>
                            </m:r>
                            <m:r>
                              <a:rPr lang="pt-BR" i="1" smtClean="0">
                                <a:latin typeface="Cambria Math" panose="02040503050406030204" pitchFamily="18" charset="0"/>
                              </a:rPr>
                              <m:t>𝑛</m:t>
                            </m:r>
                            <m:r>
                              <a:rPr lang="pt-BR" i="1" smtClean="0">
                                <a:latin typeface="Cambria Math" panose="02040503050406030204" pitchFamily="18" charset="0"/>
                              </a:rPr>
                              <m:t>+1</m:t>
                            </m:r>
                          </m:e>
                        </m:d>
                      </m:num>
                      <m:den>
                        <m:r>
                          <a:rPr lang="pt-BR" i="1" smtClean="0">
                            <a:latin typeface="Cambria Math" panose="02040503050406030204" pitchFamily="18" charset="0"/>
                          </a:rPr>
                          <m:t>6</m:t>
                        </m:r>
                      </m:den>
                    </m:f>
                  </m:oMath>
                </a14:m>
                <a:endParaRPr lang="en-US" dirty="0"/>
              </a:p>
              <a:p>
                <a:r>
                  <a:rPr lang="en-US" dirty="0"/>
                  <a:t>There are tables for exact probabilities for values of W for small values of n which indicate that probability of observing a value of $ that is greater or equal to 72 is less than 0.025 or 2.5%. We can use a Normal Approximation (there is a more general version of the Central Limit Theorem than the one we discussed that justify this):</a:t>
                </a:r>
              </a:p>
              <a:p>
                <a:pPr marL="0" indent="0" algn="ctr">
                  <a:buNone/>
                </a:pPr>
                <a:r>
                  <a:rPr lang="en-US" dirty="0"/>
                  <a:t> </a:t>
                </a:r>
                <a14:m>
                  <m:oMath xmlns:m="http://schemas.openxmlformats.org/officeDocument/2006/math">
                    <m:r>
                      <a:rPr lang="pl-PL" i="1" dirty="0" smtClean="0">
                        <a:latin typeface="Cambria Math" panose="02040503050406030204" pitchFamily="18" charset="0"/>
                      </a:rPr>
                      <m:t>𝑉𝑎𝑟</m:t>
                    </m:r>
                    <m:d>
                      <m:dPr>
                        <m:begChr m:val="["/>
                        <m:endChr m:val="]"/>
                        <m:ctrlPr>
                          <a:rPr lang="pl-PL" i="1" dirty="0" smtClean="0">
                            <a:latin typeface="Cambria Math" panose="02040503050406030204" pitchFamily="18" charset="0"/>
                          </a:rPr>
                        </m:ctrlPr>
                      </m:dPr>
                      <m:e>
                        <m:r>
                          <a:rPr lang="pl-PL" i="1" dirty="0" smtClean="0">
                            <a:latin typeface="Cambria Math" panose="02040503050406030204" pitchFamily="18" charset="0"/>
                          </a:rPr>
                          <m:t>𝑊</m:t>
                        </m:r>
                      </m:e>
                    </m:d>
                    <m:r>
                      <a:rPr lang="pl-PL" i="1" dirty="0" smtClean="0">
                        <a:latin typeface="Cambria Math" panose="02040503050406030204" pitchFamily="18" charset="0"/>
                      </a:rPr>
                      <m:t>=</m:t>
                    </m:r>
                    <m:f>
                      <m:fPr>
                        <m:ctrlPr>
                          <a:rPr lang="pl-PL" i="1" dirty="0" smtClean="0">
                            <a:latin typeface="Cambria Math" panose="02040503050406030204" pitchFamily="18" charset="0"/>
                          </a:rPr>
                        </m:ctrlPr>
                      </m:fPr>
                      <m:num>
                        <m:d>
                          <m:dPr>
                            <m:ctrlPr>
                              <a:rPr lang="pl-PL" i="1" dirty="0" smtClean="0">
                                <a:latin typeface="Cambria Math" panose="02040503050406030204" pitchFamily="18" charset="0"/>
                              </a:rPr>
                            </m:ctrlPr>
                          </m:dPr>
                          <m:e>
                            <m:r>
                              <a:rPr lang="pl-PL" i="1" dirty="0" smtClean="0">
                                <a:latin typeface="Cambria Math" panose="02040503050406030204" pitchFamily="18" charset="0"/>
                              </a:rPr>
                              <m:t>15</m:t>
                            </m:r>
                          </m:e>
                        </m:d>
                        <m:d>
                          <m:dPr>
                            <m:ctrlPr>
                              <a:rPr lang="pl-PL" i="1" dirty="0" smtClean="0">
                                <a:latin typeface="Cambria Math" panose="02040503050406030204" pitchFamily="18" charset="0"/>
                              </a:rPr>
                            </m:ctrlPr>
                          </m:dPr>
                          <m:e>
                            <m:r>
                              <a:rPr lang="pl-PL" i="1" dirty="0" smtClean="0">
                                <a:latin typeface="Cambria Math" panose="02040503050406030204" pitchFamily="18" charset="0"/>
                              </a:rPr>
                              <m:t>16</m:t>
                            </m:r>
                          </m:e>
                        </m:d>
                        <m:d>
                          <m:dPr>
                            <m:ctrlPr>
                              <a:rPr lang="pl-PL" i="1" dirty="0" smtClean="0">
                                <a:latin typeface="Cambria Math" panose="02040503050406030204" pitchFamily="18" charset="0"/>
                              </a:rPr>
                            </m:ctrlPr>
                          </m:dPr>
                          <m:e>
                            <m:r>
                              <a:rPr lang="pl-PL" i="1" dirty="0" smtClean="0">
                                <a:latin typeface="Cambria Math" panose="02040503050406030204" pitchFamily="18" charset="0"/>
                              </a:rPr>
                              <m:t>31</m:t>
                            </m:r>
                          </m:e>
                        </m:d>
                      </m:num>
                      <m:den>
                        <m:r>
                          <a:rPr lang="pl-PL" i="1" dirty="0" smtClean="0">
                            <a:latin typeface="Cambria Math" panose="02040503050406030204" pitchFamily="18" charset="0"/>
                          </a:rPr>
                          <m:t>6</m:t>
                        </m:r>
                      </m:den>
                    </m:f>
                    <m:r>
                      <a:rPr lang="pl-PL" i="1" dirty="0" smtClean="0">
                        <a:latin typeface="Cambria Math" panose="02040503050406030204" pitchFamily="18" charset="0"/>
                      </a:rPr>
                      <m:t>=1,240</m:t>
                    </m:r>
                  </m:oMath>
                </a14:m>
                <a:endParaRPr lang="en-US" dirty="0"/>
              </a:p>
              <a:p>
                <a:pPr marL="0" indent="0">
                  <a:buNone/>
                </a:pPr>
                <a:r>
                  <a:rPr lang="en-US" dirty="0"/>
                  <a:t>          implying that the standard deviation of W is equal to 35.21 resulting in </a:t>
                </a:r>
                <a14:m>
                  <m:oMath xmlns:m="http://schemas.openxmlformats.org/officeDocument/2006/math">
                    <m:r>
                      <a:rPr lang="pl-PL" i="1" smtClean="0">
                        <a:latin typeface="Cambria Math" panose="02040503050406030204" pitchFamily="18" charset="0"/>
                      </a:rPr>
                      <m:t>𝑧</m:t>
                    </m:r>
                    <m:r>
                      <a:rPr lang="pl-PL" i="1" smtClean="0">
                        <a:latin typeface="Cambria Math" panose="02040503050406030204" pitchFamily="18" charset="0"/>
                      </a:rPr>
                      <m:t>=</m:t>
                    </m:r>
                    <m:f>
                      <m:fPr>
                        <m:ctrlPr>
                          <a:rPr lang="pl-PL" i="1" smtClean="0">
                            <a:latin typeface="Cambria Math" panose="02040503050406030204" pitchFamily="18" charset="0"/>
                          </a:rPr>
                        </m:ctrlPr>
                      </m:fPr>
                      <m:num>
                        <m:r>
                          <a:rPr lang="pl-PL" i="1" smtClean="0">
                            <a:latin typeface="Cambria Math" panose="02040503050406030204" pitchFamily="18" charset="0"/>
                          </a:rPr>
                          <m:t>72−0</m:t>
                        </m:r>
                      </m:num>
                      <m:den>
                        <m:r>
                          <a:rPr lang="pl-PL" i="1" smtClean="0">
                            <a:latin typeface="Cambria Math" panose="02040503050406030204" pitchFamily="18" charset="0"/>
                          </a:rPr>
                          <m:t>35.21</m:t>
                        </m:r>
                      </m:den>
                    </m:f>
                    <m:r>
                      <a:rPr lang="pl-PL" i="1" smtClean="0">
                        <a:latin typeface="Cambria Math" panose="02040503050406030204" pitchFamily="18" charset="0"/>
                      </a:rPr>
                      <m:t>=2.045</m:t>
                    </m:r>
                  </m:oMath>
                </a14:m>
                <a:r>
                  <a:rPr lang="en-US" dirty="0"/>
                  <a:t>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&gt;2.045</m:t>
                        </m:r>
                      </m:e>
                    </m:d>
                    <m:r>
                      <a:rPr lang="en-US" i="1">
                        <a:latin typeface="Cambria Math" panose="02040503050406030204" pitchFamily="18" charset="0"/>
                      </a:rPr>
                      <m:t>=0.0205</m:t>
                    </m:r>
                  </m:oMath>
                </a14:m>
                <a:endParaRPr lang="en-US" dirty="0"/>
              </a:p>
              <a:p>
                <a:pPr marL="0" indent="0">
                  <a:buNone/>
                </a:pPr>
                <a:r>
                  <a:rPr lang="en-US" dirty="0"/>
                  <a:t>          which is in good agreement with the value we got from the table of exact probability for W.</a:t>
                </a:r>
              </a:p>
            </p:txBody>
          </p:sp>
        </mc:Choice>
        <mc:Fallback xmlns="">
          <p:sp>
            <p:nvSpPr>
              <p:cNvPr id="3" name="Content Placeholder 2">
                <a:extLst>
                  <a:ext uri="{FF2B5EF4-FFF2-40B4-BE49-F238E27FC236}">
                    <a16:creationId xmlns:a16="http://schemas.microsoft.com/office/drawing/2014/main" id="{6E88B3B9-B4E0-4B61-9F6A-B0028D0372EF}"/>
                  </a:ext>
                </a:extLst>
              </p:cNvPr>
              <p:cNvSpPr>
                <a:spLocks noGrp="1" noRot="1" noChangeAspect="1" noMove="1" noResize="1" noEditPoints="1" noAdjustHandles="1" noChangeArrowheads="1" noChangeShapeType="1" noTextEdit="1"/>
              </p:cNvSpPr>
              <p:nvPr>
                <p:ph idx="1"/>
              </p:nvPr>
            </p:nvSpPr>
            <p:spPr>
              <a:xfrm>
                <a:off x="1484310" y="567891"/>
                <a:ext cx="10018713" cy="6006164"/>
              </a:xfrm>
              <a:blipFill>
                <a:blip r:embed="rId2"/>
                <a:stretch>
                  <a:fillRect l="-669" r="-304"/>
                </a:stretch>
              </a:blipFill>
            </p:spPr>
            <p:txBody>
              <a:bodyPr/>
              <a:lstStyle/>
              <a:p>
                <a:r>
                  <a:rPr lang="en-US">
                    <a:noFill/>
                  </a:rPr>
                  <a:t> </a:t>
                </a:r>
              </a:p>
            </p:txBody>
          </p:sp>
        </mc:Fallback>
      </mc:AlternateContent>
    </p:spTree>
    <p:extLst>
      <p:ext uri="{BB962C8B-B14F-4D97-AF65-F5344CB8AC3E}">
        <p14:creationId xmlns:p14="http://schemas.microsoft.com/office/powerpoint/2010/main" val="1665616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ACBA-9E1D-4CE2-887D-F9A2AAA5CB5F}"/>
              </a:ext>
            </a:extLst>
          </p:cNvPr>
          <p:cNvSpPr>
            <a:spLocks noGrp="1"/>
          </p:cNvSpPr>
          <p:nvPr>
            <p:ph type="title"/>
          </p:nvPr>
        </p:nvSpPr>
        <p:spPr>
          <a:xfrm>
            <a:off x="1484310" y="0"/>
            <a:ext cx="10018713" cy="623236"/>
          </a:xfrm>
        </p:spPr>
        <p:txBody>
          <a:bodyPr>
            <a:normAutofit fontScale="90000"/>
          </a:bodyPr>
          <a:lstStyle/>
          <a:p>
            <a:r>
              <a:rPr lang="en-US" dirty="0"/>
              <a:t>Comparing the Tests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CF174-4F66-4796-B177-04D2A294BBB9}"/>
                  </a:ext>
                </a:extLst>
              </p:cNvPr>
              <p:cNvSpPr>
                <a:spLocks noGrp="1"/>
              </p:cNvSpPr>
              <p:nvPr>
                <p:ph idx="1"/>
              </p:nvPr>
            </p:nvSpPr>
            <p:spPr>
              <a:xfrm>
                <a:off x="1638314" y="1280160"/>
                <a:ext cx="10354764" cy="4963427"/>
              </a:xfrm>
            </p:spPr>
            <p:txBody>
              <a:bodyPr>
                <a:normAutofit fontScale="70000" lnSpcReduction="20000"/>
              </a:bodyPr>
              <a:lstStyle/>
              <a:p>
                <a:r>
                  <a:rPr lang="en-US" sz="2600" b="1" dirty="0"/>
                  <a:t>t-Test</a:t>
                </a:r>
                <a:endParaRPr lang="en-US" sz="2600" dirty="0"/>
              </a:p>
              <a:p>
                <a:pPr lvl="2">
                  <a:buFont typeface="Wingdings" panose="05000000000000000000" pitchFamily="2" charset="2"/>
                  <a:buChar char="ü"/>
                </a:pPr>
                <a:r>
                  <a:rPr lang="en-US" sz="2600" dirty="0"/>
                  <a:t>Null Hypothesis: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rPr>
                          <m:t>𝐻</m:t>
                        </m:r>
                      </m:e>
                      <m:sub>
                        <m:r>
                          <a:rPr lang="en-US" sz="2600" i="1" smtClean="0">
                            <a:latin typeface="Cambria Math" panose="02040503050406030204" pitchFamily="18" charset="0"/>
                          </a:rPr>
                          <m:t>0</m:t>
                        </m:r>
                      </m:sub>
                    </m:sSub>
                    <m:r>
                      <a:rPr lang="en-US" sz="2600" i="1" smtClean="0">
                        <a:latin typeface="Cambria Math" panose="02040503050406030204" pitchFamily="18" charset="0"/>
                      </a:rPr>
                      <m:t>:</m:t>
                    </m:r>
                    <m:r>
                      <a:rPr lang="en-US" sz="2600" i="1" smtClean="0">
                        <a:latin typeface="Cambria Math" panose="02040503050406030204" pitchFamily="18" charset="0"/>
                      </a:rPr>
                      <m:t>𝜇</m:t>
                    </m:r>
                    <m:r>
                      <a:rPr lang="en-US" sz="2600" i="1" smtClean="0">
                        <a:latin typeface="Cambria Math" panose="02040503050406030204" pitchFamily="18" charset="0"/>
                      </a:rPr>
                      <m:t>=0.0</m:t>
                    </m:r>
                  </m:oMath>
                </a14:m>
                <a:r>
                  <a:rPr lang="en-US" sz="2600" i="1" dirty="0">
                    <a:latin typeface="Cambria Math" panose="02040503050406030204" pitchFamily="18" charset="0"/>
                  </a:rPr>
                  <a:t> </a:t>
                </a:r>
                <a14:m>
                  <m:oMath xmlns:m="http://schemas.openxmlformats.org/officeDocument/2006/math">
                    <m:r>
                      <a:rPr lang="en-US" sz="2600" i="1">
                        <a:latin typeface="Cambria Math" panose="02040503050406030204" pitchFamily="18" charset="0"/>
                      </a:rPr>
                      <m:t>𝑑</m:t>
                    </m:r>
                    <m:r>
                      <a:rPr lang="en-US" sz="2600" i="1">
                        <a:latin typeface="Cambria Math" panose="02040503050406030204" pitchFamily="18" charset="0"/>
                      </a:rPr>
                      <m:t>∼</m:t>
                    </m:r>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𝜇</m:t>
                        </m:r>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𝜎</m:t>
                            </m:r>
                          </m:e>
                          <m:sup>
                            <m:r>
                              <a:rPr lang="en-US" sz="2600" i="1">
                                <a:latin typeface="Cambria Math" panose="02040503050406030204" pitchFamily="18" charset="0"/>
                              </a:rPr>
                              <m:t>2</m:t>
                            </m:r>
                          </m:sup>
                        </m:sSup>
                      </m:e>
                    </m:d>
                  </m:oMath>
                </a14:m>
                <a:endParaRPr lang="en-US" sz="2600" dirty="0"/>
              </a:p>
              <a:p>
                <a:pPr lvl="2">
                  <a:buFont typeface="Wingdings" panose="05000000000000000000" pitchFamily="2" charset="2"/>
                  <a:buChar char="ü"/>
                </a:pPr>
                <a:r>
                  <a:rPr lang="en-US" sz="2600" dirty="0"/>
                  <a:t>Test Statistic: </a:t>
                </a:r>
                <a14:m>
                  <m:oMath xmlns:m="http://schemas.openxmlformats.org/officeDocument/2006/math">
                    <m:f>
                      <m:fPr>
                        <m:ctrlPr>
                          <a:rPr lang="nl-NL" sz="2600" i="1" dirty="0" smtClean="0">
                            <a:latin typeface="Cambria Math" panose="02040503050406030204" pitchFamily="18" charset="0"/>
                          </a:rPr>
                        </m:ctrlPr>
                      </m:fPr>
                      <m:num>
                        <m:acc>
                          <m:accPr>
                            <m:chr m:val="̅"/>
                            <m:ctrlPr>
                              <a:rPr lang="nl-NL" sz="2600" i="1" dirty="0" smtClean="0">
                                <a:latin typeface="Cambria Math" panose="02040503050406030204" pitchFamily="18" charset="0"/>
                              </a:rPr>
                            </m:ctrlPr>
                          </m:accPr>
                          <m:e>
                            <m:r>
                              <a:rPr lang="nl-NL" sz="2600" i="1" dirty="0" smtClean="0">
                                <a:latin typeface="Cambria Math" panose="02040503050406030204" pitchFamily="18" charset="0"/>
                              </a:rPr>
                              <m:t>𝑑</m:t>
                            </m:r>
                          </m:e>
                        </m:acc>
                      </m:num>
                      <m:den>
                        <m:r>
                          <a:rPr lang="nl-NL" sz="2600" i="1" dirty="0" smtClean="0">
                            <a:latin typeface="Cambria Math" panose="02040503050406030204" pitchFamily="18" charset="0"/>
                          </a:rPr>
                          <m:t>𝑠𝑑</m:t>
                        </m:r>
                        <m:d>
                          <m:dPr>
                            <m:ctrlPr>
                              <a:rPr lang="nl-NL" sz="2600" i="1" dirty="0" smtClean="0">
                                <a:latin typeface="Cambria Math" panose="02040503050406030204" pitchFamily="18" charset="0"/>
                              </a:rPr>
                            </m:ctrlPr>
                          </m:dPr>
                          <m:e>
                            <m:acc>
                              <m:accPr>
                                <m:chr m:val="̅"/>
                                <m:ctrlPr>
                                  <a:rPr lang="nl-NL" sz="2600" i="1" dirty="0" smtClean="0">
                                    <a:latin typeface="Cambria Math" panose="02040503050406030204" pitchFamily="18" charset="0"/>
                                  </a:rPr>
                                </m:ctrlPr>
                              </m:accPr>
                              <m:e>
                                <m:r>
                                  <a:rPr lang="nl-NL" sz="2600" i="1" dirty="0" smtClean="0">
                                    <a:latin typeface="Cambria Math" panose="02040503050406030204" pitchFamily="18" charset="0"/>
                                  </a:rPr>
                                  <m:t>𝑑</m:t>
                                </m:r>
                              </m:e>
                            </m:acc>
                          </m:e>
                        </m:d>
                      </m:den>
                    </m:f>
                  </m:oMath>
                </a14:m>
                <a:endParaRPr lang="en-US" sz="2600" dirty="0"/>
              </a:p>
              <a:p>
                <a:pPr lvl="2">
                  <a:buFont typeface="Wingdings" panose="05000000000000000000" pitchFamily="2" charset="2"/>
                  <a:buChar char="ü"/>
                </a:pPr>
                <a:r>
                  <a:rPr lang="en-US" sz="2600" dirty="0"/>
                  <a:t>Reference  Distribution:  t-Distribution with n-1 degrees of freedom. </a:t>
                </a:r>
                <a:endParaRPr lang="en-US" sz="2600" i="1" dirty="0">
                  <a:latin typeface="Cambria Math" panose="02040503050406030204" pitchFamily="18" charset="0"/>
                </a:endParaRPr>
              </a:p>
              <a:p>
                <a:pPr>
                  <a:buFont typeface="Arial" panose="020B0604020202020204" pitchFamily="34" charset="0"/>
                  <a:buChar char="•"/>
                </a:pPr>
                <a:r>
                  <a:rPr lang="en-US" sz="2600" dirty="0"/>
                  <a:t>Permutation Test</a:t>
                </a:r>
              </a:p>
              <a:p>
                <a:pPr lvl="2">
                  <a:buFont typeface="Wingdings" panose="05000000000000000000" pitchFamily="2" charset="2"/>
                  <a:buChar char="ü"/>
                </a:pPr>
                <a:r>
                  <a:rPr lang="en-US" sz="2600" dirty="0"/>
                  <a:t>Null Hypothesis:   </a:t>
                </a:r>
                <a14:m>
                  <m:oMath xmlns:m="http://schemas.openxmlformats.org/officeDocument/2006/math">
                    <m:sSub>
                      <m:sSubPr>
                        <m:ctrlPr>
                          <a:rPr lang="pt-BR" sz="2600" i="1" smtClean="0">
                            <a:latin typeface="Cambria Math" panose="02040503050406030204" pitchFamily="18" charset="0"/>
                          </a:rPr>
                        </m:ctrlPr>
                      </m:sSubPr>
                      <m:e>
                        <m:r>
                          <a:rPr lang="pt-BR" sz="2600" i="1" smtClean="0">
                            <a:latin typeface="Cambria Math" panose="02040503050406030204" pitchFamily="18" charset="0"/>
                          </a:rPr>
                          <m:t>𝐻</m:t>
                        </m:r>
                      </m:e>
                      <m:sub>
                        <m:r>
                          <a:rPr lang="pt-BR" sz="2600" i="1" smtClean="0">
                            <a:latin typeface="Cambria Math" panose="02040503050406030204" pitchFamily="18" charset="0"/>
                          </a:rPr>
                          <m:t>0</m:t>
                        </m:r>
                      </m:sub>
                    </m:sSub>
                    <m:r>
                      <a:rPr lang="pt-BR" sz="2600" i="1" smtClean="0">
                        <a:latin typeface="Cambria Math" panose="02040503050406030204" pitchFamily="18" charset="0"/>
                      </a:rPr>
                      <m:t>:</m:t>
                    </m:r>
                    <m:r>
                      <a:rPr lang="pt-BR" sz="2600" i="1" smtClean="0">
                        <a:latin typeface="Cambria Math" panose="02040503050406030204" pitchFamily="18" charset="0"/>
                      </a:rPr>
                      <m:t>𝐸</m:t>
                    </m:r>
                    <m:d>
                      <m:dPr>
                        <m:begChr m:val="["/>
                        <m:endChr m:val="]"/>
                        <m:ctrlPr>
                          <a:rPr lang="pt-BR" sz="2600" i="1" smtClean="0">
                            <a:latin typeface="Cambria Math" panose="02040503050406030204" pitchFamily="18" charset="0"/>
                          </a:rPr>
                        </m:ctrlPr>
                      </m:dPr>
                      <m:e>
                        <m:sSub>
                          <m:sSubPr>
                            <m:ctrlPr>
                              <a:rPr lang="pt-BR" sz="2600" i="1" smtClean="0">
                                <a:latin typeface="Cambria Math" panose="02040503050406030204" pitchFamily="18" charset="0"/>
                              </a:rPr>
                            </m:ctrlPr>
                          </m:sSubPr>
                          <m:e>
                            <m:r>
                              <a:rPr lang="pt-BR" sz="2600" i="1" smtClean="0">
                                <a:latin typeface="Cambria Math" panose="02040503050406030204" pitchFamily="18" charset="0"/>
                              </a:rPr>
                              <m:t>𝑆</m:t>
                            </m:r>
                          </m:e>
                          <m:sub>
                            <m:r>
                              <a:rPr lang="pt-BR" sz="2600" i="1" smtClean="0">
                                <a:latin typeface="Cambria Math" panose="02040503050406030204" pitchFamily="18" charset="0"/>
                              </a:rPr>
                              <m:t>𝑑</m:t>
                            </m:r>
                          </m:sub>
                        </m:sSub>
                      </m:e>
                    </m:d>
                    <m:r>
                      <a:rPr lang="pt-BR" sz="2600" i="1" smtClean="0">
                        <a:latin typeface="Cambria Math" panose="02040503050406030204" pitchFamily="18" charset="0"/>
                      </a:rPr>
                      <m:t>=0</m:t>
                    </m:r>
                  </m:oMath>
                </a14:m>
                <a:r>
                  <a:rPr lang="en-US" sz="2600" dirty="0"/>
                  <a:t> or equivalently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rPr>
                          <m:t>𝐻</m:t>
                        </m:r>
                      </m:e>
                      <m:sub>
                        <m:r>
                          <a:rPr lang="en-US" sz="2600" i="1" smtClean="0">
                            <a:latin typeface="Cambria Math" panose="02040503050406030204" pitchFamily="18" charset="0"/>
                          </a:rPr>
                          <m:t>0</m:t>
                        </m:r>
                      </m:sub>
                    </m:sSub>
                    <m:r>
                      <a:rPr lang="en-US" sz="2600" i="1" smtClean="0">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rPr>
                          <m:t>𝜇</m:t>
                        </m:r>
                      </m:e>
                      <m:sub>
                        <m:r>
                          <a:rPr lang="en-US" sz="2600" i="1" smtClean="0">
                            <a:latin typeface="Cambria Math" panose="02040503050406030204" pitchFamily="18" charset="0"/>
                          </a:rPr>
                          <m:t>𝑑</m:t>
                        </m:r>
                      </m:sub>
                    </m:sSub>
                    <m:r>
                      <a:rPr lang="en-US" sz="2600" i="1" smtClean="0">
                        <a:latin typeface="Cambria Math" panose="02040503050406030204" pitchFamily="18" charset="0"/>
                      </a:rPr>
                      <m:t>=0</m:t>
                    </m:r>
                  </m:oMath>
                </a14:m>
                <a:endParaRPr lang="en-US" sz="2600" dirty="0"/>
              </a:p>
              <a:p>
                <a:pPr lvl="2">
                  <a:buFont typeface="Wingdings" panose="05000000000000000000" pitchFamily="2" charset="2"/>
                  <a:buChar char="ü"/>
                </a:pPr>
                <a:r>
                  <a:rPr lang="en-US" sz="2600" dirty="0"/>
                  <a:t>Test Statistic:</a:t>
                </a:r>
                <a14:m>
                  <m:oMath xmlns:m="http://schemas.openxmlformats.org/officeDocument/2006/math">
                    <m:nary>
                      <m:naryPr>
                        <m:chr m:val="∑"/>
                        <m:ctrlPr>
                          <a:rPr lang="pt-BR" sz="2600" i="1" smtClean="0">
                            <a:latin typeface="Cambria Math" panose="02040503050406030204" pitchFamily="18" charset="0"/>
                          </a:rPr>
                        </m:ctrlPr>
                      </m:naryPr>
                      <m:sub>
                        <m:r>
                          <a:rPr lang="pt-BR" sz="2600" i="1" smtClean="0">
                            <a:latin typeface="Cambria Math" panose="02040503050406030204" pitchFamily="18" charset="0"/>
                          </a:rPr>
                          <m:t>𝑖</m:t>
                        </m:r>
                        <m:r>
                          <a:rPr lang="pt-BR" sz="2600" i="1" smtClean="0">
                            <a:latin typeface="Cambria Math" panose="02040503050406030204" pitchFamily="18" charset="0"/>
                          </a:rPr>
                          <m:t>=0</m:t>
                        </m:r>
                      </m:sub>
                      <m:sup>
                        <m:r>
                          <a:rPr lang="pt-BR" sz="2600" i="1" smtClean="0">
                            <a:latin typeface="Cambria Math" panose="02040503050406030204" pitchFamily="18" charset="0"/>
                          </a:rPr>
                          <m:t>𝑛</m:t>
                        </m:r>
                      </m:sup>
                      <m:e>
                        <m:sSub>
                          <m:sSubPr>
                            <m:ctrlPr>
                              <a:rPr lang="pt-BR" sz="2600" i="1" smtClean="0">
                                <a:latin typeface="Cambria Math" panose="02040503050406030204" pitchFamily="18" charset="0"/>
                              </a:rPr>
                            </m:ctrlPr>
                          </m:sSubPr>
                          <m:e>
                            <m:r>
                              <a:rPr lang="pt-BR" sz="2600" i="1" smtClean="0">
                                <a:latin typeface="Cambria Math" panose="02040503050406030204" pitchFamily="18" charset="0"/>
                              </a:rPr>
                              <m:t>𝑑</m:t>
                            </m:r>
                          </m:e>
                          <m:sub>
                            <m:r>
                              <a:rPr lang="pt-BR" sz="2600" i="1" smtClean="0">
                                <a:latin typeface="Cambria Math" panose="02040503050406030204" pitchFamily="18" charset="0"/>
                              </a:rPr>
                              <m:t>𝑖</m:t>
                            </m:r>
                          </m:sub>
                        </m:sSub>
                      </m:e>
                    </m:nary>
                  </m:oMath>
                </a14:m>
                <a:endParaRPr lang="en-US" sz="2600" dirty="0"/>
              </a:p>
              <a:p>
                <a:pPr lvl="2">
                  <a:buFont typeface="Wingdings" panose="05000000000000000000" pitchFamily="2" charset="2"/>
                  <a:buChar char="ü"/>
                </a:pPr>
                <a:r>
                  <a:rPr lang="en-US" sz="2600" dirty="0"/>
                  <a:t> Reference Distribution: Empirical Distribution of all Possible Permutations</a:t>
                </a:r>
              </a:p>
              <a:p>
                <a:r>
                  <a:rPr lang="en-US" sz="2600" dirty="0"/>
                  <a:t>Wilcoxon Signed Rank Test</a:t>
                </a:r>
              </a:p>
              <a:p>
                <a:pPr lvl="2">
                  <a:buFont typeface="Wingdings" panose="05000000000000000000" pitchFamily="2" charset="2"/>
                  <a:buChar char="ü"/>
                </a:pPr>
                <a:r>
                  <a:rPr lang="en-US" sz="2600" dirty="0"/>
                  <a:t>Null Hypothesis: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rPr>
                          <m:t>𝐻</m:t>
                        </m:r>
                      </m:e>
                      <m:sub>
                        <m:r>
                          <a:rPr lang="en-US" sz="2600" i="1" smtClean="0">
                            <a:latin typeface="Cambria Math" panose="02040503050406030204" pitchFamily="18" charset="0"/>
                          </a:rPr>
                          <m:t>0</m:t>
                        </m:r>
                      </m:sub>
                    </m:sSub>
                    <m:r>
                      <a:rPr lang="en-US" sz="2600" i="1" smtClean="0">
                        <a:latin typeface="Cambria Math" panose="02040503050406030204" pitchFamily="18" charset="0"/>
                      </a:rPr>
                      <m:t>:</m:t>
                    </m:r>
                    <m:r>
                      <a:rPr lang="en-US" sz="2600" b="0" i="1" smtClean="0">
                        <a:latin typeface="Cambria Math" panose="02040503050406030204" pitchFamily="18" charset="0"/>
                      </a:rPr>
                      <m:t>𝑑</m:t>
                    </m:r>
                  </m:oMath>
                </a14:m>
                <a:r>
                  <a:rPr lang="en-US" sz="2600" dirty="0"/>
                  <a:t> </a:t>
                </a:r>
                <a:r>
                  <a:rPr lang="en-US" sz="2600" i="1" dirty="0"/>
                  <a:t>is distributed symmetrically around 0</a:t>
                </a:r>
              </a:p>
              <a:p>
                <a:pPr lvl="2">
                  <a:buFont typeface="Wingdings" panose="05000000000000000000" pitchFamily="2" charset="2"/>
                  <a:buChar char="ü"/>
                </a:pPr>
                <a:r>
                  <a:rPr lang="en-US" sz="2600" dirty="0"/>
                  <a:t>Test Statistic:  </a:t>
                </a:r>
                <a14:m>
                  <m:oMath xmlns:m="http://schemas.openxmlformats.org/officeDocument/2006/math">
                    <m:nary>
                      <m:naryPr>
                        <m:chr m:val="∑"/>
                        <m:ctrlPr>
                          <a:rPr lang="pt-BR" sz="2600" i="1">
                            <a:latin typeface="Cambria Math" panose="02040503050406030204" pitchFamily="18" charset="0"/>
                          </a:rPr>
                        </m:ctrlPr>
                      </m:naryPr>
                      <m:sub>
                        <m:r>
                          <a:rPr lang="pt-BR" sz="2600" i="1">
                            <a:latin typeface="Cambria Math" panose="02040503050406030204" pitchFamily="18" charset="0"/>
                          </a:rPr>
                          <m:t>𝑖</m:t>
                        </m:r>
                        <m:r>
                          <a:rPr lang="pt-BR" sz="2600" i="1">
                            <a:latin typeface="Cambria Math" panose="02040503050406030204" pitchFamily="18" charset="0"/>
                          </a:rPr>
                          <m:t>=0</m:t>
                        </m:r>
                      </m:sub>
                      <m:sup>
                        <m:r>
                          <a:rPr lang="pt-BR" sz="2600" i="1">
                            <a:latin typeface="Cambria Math" panose="02040503050406030204" pitchFamily="18" charset="0"/>
                          </a:rPr>
                          <m:t>𝑛</m:t>
                        </m:r>
                      </m:sup>
                      <m:e>
                        <m:sSub>
                          <m:sSubPr>
                            <m:ctrlPr>
                              <a:rPr lang="pt-BR" sz="2600" i="1">
                                <a:latin typeface="Cambria Math" panose="02040503050406030204" pitchFamily="18" charset="0"/>
                              </a:rPr>
                            </m:ctrlPr>
                          </m:sSubPr>
                          <m:e>
                            <m:r>
                              <a:rPr lang="pt-BR" sz="2600" i="1">
                                <a:latin typeface="Cambria Math" panose="02040503050406030204" pitchFamily="18" charset="0"/>
                              </a:rPr>
                              <m:t>𝑅</m:t>
                            </m:r>
                          </m:e>
                          <m:sub>
                            <m:r>
                              <a:rPr lang="pt-BR" sz="2600" i="1">
                                <a:latin typeface="Cambria Math" panose="02040503050406030204" pitchFamily="18" charset="0"/>
                              </a:rPr>
                              <m:t>±</m:t>
                            </m:r>
                          </m:sub>
                        </m:sSub>
                      </m:e>
                    </m:nary>
                  </m:oMath>
                </a14:m>
                <a:endParaRPr lang="en-US" sz="2600" dirty="0"/>
              </a:p>
              <a:p>
                <a:pPr lvl="2">
                  <a:buFont typeface="Wingdings" panose="05000000000000000000" pitchFamily="2" charset="2"/>
                  <a:buChar char="ü"/>
                </a:pPr>
                <a:r>
                  <a:rPr lang="en-US" sz="2600" dirty="0"/>
                  <a:t> Reference Distribution:   Specific discrete distribution for W when n is   small. </a:t>
                </a:r>
              </a:p>
              <a:p>
                <a:pPr marL="914400" lvl="2" indent="0">
                  <a:buNone/>
                </a:pPr>
                <a:r>
                  <a:rPr lang="en-US" sz="2600" dirty="0"/>
                  <a:t>						Approximately normal for n&gt;15.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A8CCF174-4F66-4796-B177-04D2A294BBB9}"/>
                  </a:ext>
                </a:extLst>
              </p:cNvPr>
              <p:cNvSpPr>
                <a:spLocks noGrp="1" noRot="1" noChangeAspect="1" noMove="1" noResize="1" noEditPoints="1" noAdjustHandles="1" noChangeArrowheads="1" noChangeShapeType="1" noTextEdit="1"/>
              </p:cNvSpPr>
              <p:nvPr>
                <p:ph idx="1"/>
              </p:nvPr>
            </p:nvSpPr>
            <p:spPr>
              <a:xfrm>
                <a:off x="1638314" y="1280160"/>
                <a:ext cx="10354764" cy="4963427"/>
              </a:xfrm>
              <a:blipFill>
                <a:blip r:embed="rId2"/>
                <a:stretch>
                  <a:fillRect l="-942" t="-7862"/>
                </a:stretch>
              </a:blipFill>
            </p:spPr>
            <p:txBody>
              <a:bodyPr/>
              <a:lstStyle/>
              <a:p>
                <a:r>
                  <a:rPr lang="en-US">
                    <a:noFill/>
                  </a:rPr>
                  <a:t> </a:t>
                </a:r>
              </a:p>
            </p:txBody>
          </p:sp>
        </mc:Fallback>
      </mc:AlternateContent>
    </p:spTree>
    <p:extLst>
      <p:ext uri="{BB962C8B-B14F-4D97-AF65-F5344CB8AC3E}">
        <p14:creationId xmlns:p14="http://schemas.microsoft.com/office/powerpoint/2010/main" val="1113880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F162-E251-4965-B618-2E435DBE8B51}"/>
              </a:ext>
            </a:extLst>
          </p:cNvPr>
          <p:cNvSpPr>
            <a:spLocks noGrp="1"/>
          </p:cNvSpPr>
          <p:nvPr>
            <p:ph type="title"/>
          </p:nvPr>
        </p:nvSpPr>
        <p:spPr>
          <a:xfrm>
            <a:off x="1359183" y="0"/>
            <a:ext cx="10018713" cy="652112"/>
          </a:xfrm>
        </p:spPr>
        <p:txBody>
          <a:bodyPr>
            <a:normAutofit fontScale="90000"/>
          </a:bodyPr>
          <a:lstStyle/>
          <a:p>
            <a:r>
              <a:rPr lang="en-US" dirty="0"/>
              <a:t>Hypothesis Test for a Population Proportion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1DB775-7F41-4DA8-AB6A-25C249DD1B82}"/>
                  </a:ext>
                </a:extLst>
              </p:cNvPr>
              <p:cNvSpPr>
                <a:spLocks noGrp="1"/>
              </p:cNvSpPr>
              <p:nvPr>
                <p:ph idx="1"/>
              </p:nvPr>
            </p:nvSpPr>
            <p:spPr>
              <a:xfrm>
                <a:off x="1484310" y="972153"/>
                <a:ext cx="10018713" cy="5447898"/>
              </a:xfrm>
            </p:spPr>
            <p:txBody>
              <a:bodyPr>
                <a:normAutofit lnSpcReduction="10000"/>
              </a:bodyPr>
              <a:lstStyle/>
              <a:p>
                <a:endParaRPr lang="en-US" dirty="0"/>
              </a:p>
              <a:p>
                <a:r>
                  <a:rPr lang="en-US" dirty="0"/>
                  <a:t>English consumers have traditionally consumed a number of different styles of beer. For generations, the most popular style were the ales; however, since 1950, lagers have become much more popular. In 1971, a survey was conducted to estimate the proportion of consumers who preferred it to lager and to determine if that proportion was significantly different from the accepted value of 55%. A total of 1096 individuals were asked their preference with 462 preferring ales and 634 preferring lagers. Can we state that ales were no longer the preferred beer style of 55% of English consumers?</a:t>
                </a:r>
              </a:p>
              <a:p>
                <a:r>
                  <a:rPr lang="en-US" dirty="0"/>
                  <a:t>Our goal here to find how unlikely it was to observe a difference between a sample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r>
                  <a:rPr lang="en-US" dirty="0"/>
                  <a:t>  and the claimed value of the population proportion,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0</m:t>
                        </m:r>
                      </m:sub>
                    </m:sSub>
                  </m:oMath>
                </a14:m>
                <a:r>
                  <a:rPr lang="en-US" dirty="0"/>
                  <a:t> as large or larger than that recorded in the survey if the real proportion in the population was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0</m:t>
                        </m:r>
                      </m:sub>
                    </m:sSub>
                  </m:oMath>
                </a14:m>
                <a:r>
                  <a:rPr lang="en-US" dirty="0"/>
                  <a:t>.</a:t>
                </a:r>
              </a:p>
            </p:txBody>
          </p:sp>
        </mc:Choice>
        <mc:Fallback xmlns="">
          <p:sp>
            <p:nvSpPr>
              <p:cNvPr id="3" name="Content Placeholder 2">
                <a:extLst>
                  <a:ext uri="{FF2B5EF4-FFF2-40B4-BE49-F238E27FC236}">
                    <a16:creationId xmlns:a16="http://schemas.microsoft.com/office/drawing/2014/main" id="{B11DB775-7F41-4DA8-AB6A-25C249DD1B82}"/>
                  </a:ext>
                </a:extLst>
              </p:cNvPr>
              <p:cNvSpPr>
                <a:spLocks noGrp="1" noRot="1" noChangeAspect="1" noMove="1" noResize="1" noEditPoints="1" noAdjustHandles="1" noChangeArrowheads="1" noChangeShapeType="1" noTextEdit="1"/>
              </p:cNvSpPr>
              <p:nvPr>
                <p:ph idx="1"/>
              </p:nvPr>
            </p:nvSpPr>
            <p:spPr>
              <a:xfrm>
                <a:off x="1484310" y="972153"/>
                <a:ext cx="10018713" cy="5447898"/>
              </a:xfrm>
              <a:blipFill>
                <a:blip r:embed="rId2"/>
                <a:stretch>
                  <a:fillRect l="-1521" r="-1521"/>
                </a:stretch>
              </a:blipFill>
            </p:spPr>
            <p:txBody>
              <a:bodyPr/>
              <a:lstStyle/>
              <a:p>
                <a:r>
                  <a:rPr lang="en-US">
                    <a:noFill/>
                  </a:rPr>
                  <a:t> </a:t>
                </a:r>
              </a:p>
            </p:txBody>
          </p:sp>
        </mc:Fallback>
      </mc:AlternateContent>
    </p:spTree>
    <p:extLst>
      <p:ext uri="{BB962C8B-B14F-4D97-AF65-F5344CB8AC3E}">
        <p14:creationId xmlns:p14="http://schemas.microsoft.com/office/powerpoint/2010/main" val="323943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4AC1-E5D5-4EAF-ACFD-F5988D0352B1}"/>
              </a:ext>
            </a:extLst>
          </p:cNvPr>
          <p:cNvSpPr>
            <a:spLocks noGrp="1"/>
          </p:cNvSpPr>
          <p:nvPr>
            <p:ph type="title"/>
          </p:nvPr>
        </p:nvSpPr>
        <p:spPr>
          <a:xfrm>
            <a:off x="1484310" y="98659"/>
            <a:ext cx="10018713" cy="575109"/>
          </a:xfrm>
        </p:spPr>
        <p:txBody>
          <a:bodyPr>
            <a:normAutofit/>
          </a:bodyPr>
          <a:lstStyle/>
          <a:p>
            <a:r>
              <a:rPr lang="en-US" sz="2400" dirty="0"/>
              <a:t>The Null Hypothesis, the Test Statistic and the Reference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D5937-C30F-4121-AE73-1B011814698F}"/>
                  </a:ext>
                </a:extLst>
              </p:cNvPr>
              <p:cNvSpPr>
                <a:spLocks noGrp="1"/>
              </p:cNvSpPr>
              <p:nvPr>
                <p:ph idx="1"/>
              </p:nvPr>
            </p:nvSpPr>
            <p:spPr>
              <a:xfrm>
                <a:off x="1484310" y="779646"/>
                <a:ext cx="10018713" cy="5669279"/>
              </a:xfrm>
            </p:spPr>
            <p:txBody>
              <a:bodyPr>
                <a:normAutofit/>
              </a:bodyPr>
              <a:lstStyle/>
              <a:p>
                <a:r>
                  <a:rPr lang="en-US" dirty="0"/>
                  <a:t>The </a:t>
                </a:r>
                <a:r>
                  <a:rPr lang="en-US" b="1" dirty="0"/>
                  <a:t>null hypothesis </a:t>
                </a:r>
                <a:r>
                  <a:rPr lang="en-US" dirty="0"/>
                  <a:t>is simply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m:t>
                    </m:r>
                    <m:r>
                      <a:rPr lang="en-US" i="1" smtClean="0">
                        <a:latin typeface="Cambria Math" panose="02040503050406030204" pitchFamily="18" charset="0"/>
                      </a:rPr>
                      <m:t>𝑝</m:t>
                    </m:r>
                    <m:r>
                      <a:rPr lang="en-US" i="1" smtClean="0">
                        <a:latin typeface="Cambria Math" panose="02040503050406030204" pitchFamily="18" charset="0"/>
                      </a:rPr>
                      <m:t>=0.55.</m:t>
                    </m:r>
                  </m:oMath>
                </a14:m>
                <a:r>
                  <a:rPr lang="en-US" dirty="0"/>
                  <a:t> The distribution of a sample proportion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 </m:t>
                    </m:r>
                  </m:oMath>
                </a14:m>
                <a:r>
                  <a:rPr lang="en-US" dirty="0"/>
                  <a:t> will be approximately normal with mean </a:t>
                </a:r>
                <a14:m>
                  <m:oMath xmlns:m="http://schemas.openxmlformats.org/officeDocument/2006/math">
                    <m:r>
                      <a:rPr lang="en-US" i="1" dirty="0">
                        <a:latin typeface="Cambria Math" panose="02040503050406030204" pitchFamily="18" charset="0"/>
                      </a:rPr>
                      <m:t>𝜇</m:t>
                    </m:r>
                    <m:r>
                      <a:rPr lang="en-US" i="1" dirty="0">
                        <a:latin typeface="Cambria Math" panose="02040503050406030204" pitchFamily="18" charset="0"/>
                      </a:rPr>
                      <m:t>=  </m:t>
                    </m:r>
                    <m:r>
                      <a:rPr lang="en-US" i="1" dirty="0">
                        <a:latin typeface="Cambria Math" panose="02040503050406030204" pitchFamily="18" charset="0"/>
                      </a:rPr>
                      <m:t>𝑝</m:t>
                    </m:r>
                    <m:r>
                      <a:rPr lang="en-US" i="1" dirty="0">
                        <a:latin typeface="Cambria Math" panose="02040503050406030204" pitchFamily="18" charset="0"/>
                      </a:rPr>
                      <m:t> </m:t>
                    </m:r>
                  </m:oMath>
                </a14:m>
                <a:r>
                  <a:rPr lang="en-US" dirty="0"/>
                  <a:t>and standard deviation </a:t>
                </a:r>
                <a14:m>
                  <m:oMath xmlns:m="http://schemas.openxmlformats.org/officeDocument/2006/math">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𝜎</m:t>
                        </m:r>
                      </m:e>
                    </m:acc>
                    <m:r>
                      <a:rPr lang="en-US" sz="2000" i="1" smtClean="0">
                        <a:latin typeface="Cambria Math" panose="02040503050406030204" pitchFamily="18" charset="0"/>
                      </a:rPr>
                      <m:t>=</m:t>
                    </m:r>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e>
                            </m:d>
                          </m:num>
                          <m:den>
                            <m:r>
                              <a:rPr lang="en-US" sz="2000" i="1" smtClean="0">
                                <a:latin typeface="Cambria Math" panose="02040503050406030204" pitchFamily="18" charset="0"/>
                              </a:rPr>
                              <m:t>𝑛</m:t>
                            </m:r>
                          </m:den>
                        </m:f>
                      </m:e>
                    </m:rad>
                  </m:oMath>
                </a14:m>
                <a:r>
                  <a:rPr lang="en-US" sz="2000" dirty="0"/>
                  <a:t> . The approximation is good if </a:t>
                </a:r>
                <a14:m>
                  <m:oMath xmlns:m="http://schemas.openxmlformats.org/officeDocument/2006/math">
                    <m:r>
                      <a:rPr lang="de-DE" sz="2000" i="1" smtClean="0">
                        <a:latin typeface="Cambria Math" panose="02040503050406030204" pitchFamily="18" charset="0"/>
                      </a:rPr>
                      <m:t>𝑛</m:t>
                    </m:r>
                    <m:r>
                      <a:rPr lang="de-DE" sz="2000" i="1" smtClean="0">
                        <a:latin typeface="Cambria Math" panose="02040503050406030204" pitchFamily="18" charset="0"/>
                      </a:rPr>
                      <m:t>.</m:t>
                    </m:r>
                    <m:acc>
                      <m:accPr>
                        <m:chr m:val="̂"/>
                        <m:ctrlPr>
                          <a:rPr lang="de-DE" sz="2000" i="1" smtClean="0">
                            <a:latin typeface="Cambria Math" panose="02040503050406030204" pitchFamily="18" charset="0"/>
                          </a:rPr>
                        </m:ctrlPr>
                      </m:accPr>
                      <m:e>
                        <m:r>
                          <a:rPr lang="de-DE" sz="2000" i="1" smtClean="0">
                            <a:latin typeface="Cambria Math" panose="02040503050406030204" pitchFamily="18" charset="0"/>
                          </a:rPr>
                          <m:t>𝑝</m:t>
                        </m:r>
                      </m:e>
                    </m:acc>
                    <m:r>
                      <a:rPr lang="de-DE" sz="2000" i="1" smtClean="0">
                        <a:latin typeface="Cambria Math" panose="02040503050406030204" pitchFamily="18" charset="0"/>
                      </a:rPr>
                      <m:t>.</m:t>
                    </m:r>
                    <m:d>
                      <m:dPr>
                        <m:ctrlPr>
                          <a:rPr lang="de-DE" sz="2000" i="1" smtClean="0">
                            <a:latin typeface="Cambria Math" panose="02040503050406030204" pitchFamily="18" charset="0"/>
                          </a:rPr>
                        </m:ctrlPr>
                      </m:dPr>
                      <m:e>
                        <m:r>
                          <a:rPr lang="de-DE" sz="2000" i="1" smtClean="0">
                            <a:latin typeface="Cambria Math" panose="02040503050406030204" pitchFamily="18" charset="0"/>
                          </a:rPr>
                          <m:t>1−</m:t>
                        </m:r>
                        <m:acc>
                          <m:accPr>
                            <m:chr m:val="̂"/>
                            <m:ctrlPr>
                              <a:rPr lang="de-DE" sz="2000" i="1" smtClean="0">
                                <a:latin typeface="Cambria Math" panose="02040503050406030204" pitchFamily="18" charset="0"/>
                              </a:rPr>
                            </m:ctrlPr>
                          </m:accPr>
                          <m:e>
                            <m:r>
                              <a:rPr lang="de-DE" sz="2000" i="1" smtClean="0">
                                <a:latin typeface="Cambria Math" panose="02040503050406030204" pitchFamily="18" charset="0"/>
                              </a:rPr>
                              <m:t>𝑝</m:t>
                            </m:r>
                          </m:e>
                        </m:acc>
                      </m:e>
                    </m:d>
                    <m:r>
                      <a:rPr lang="de-DE" sz="2000" i="1" smtClean="0">
                        <a:latin typeface="Cambria Math" panose="02040503050406030204" pitchFamily="18" charset="0"/>
                      </a:rPr>
                      <m:t>≥10</m:t>
                    </m:r>
                  </m:oMath>
                </a14:m>
                <a:r>
                  <a:rPr lang="en-US" sz="2000" dirty="0"/>
                  <a:t>. </a:t>
                </a:r>
              </a:p>
              <a:p>
                <a:r>
                  <a:rPr lang="en-US" dirty="0"/>
                  <a:t>The </a:t>
                </a:r>
                <a:r>
                  <a:rPr lang="en-US" b="1" dirty="0"/>
                  <a:t>test statistic </a:t>
                </a:r>
                <a:r>
                  <a:rPr lang="en-US" dirty="0"/>
                  <a:t>is   </a:t>
                </a:r>
                <a14:m>
                  <m:oMath xmlns:m="http://schemas.openxmlformats.org/officeDocument/2006/math">
                    <m:r>
                      <a:rPr lang="en-US" sz="2000" i="1" smtClean="0">
                        <a:latin typeface="Cambria Math" panose="02040503050406030204" pitchFamily="18" charset="0"/>
                      </a:rPr>
                      <m:t>𝑧</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r>
                          <a:rPr lang="en-US" sz="2000" i="1" smtClean="0">
                            <a:latin typeface="Cambria Math" panose="02040503050406030204" pitchFamily="18" charset="0"/>
                          </a:rPr>
                          <m:t>−</m:t>
                        </m:r>
                        <m:r>
                          <a:rPr lang="en-US" sz="2000" i="1" smtClean="0">
                            <a:latin typeface="Cambria Math" panose="02040503050406030204" pitchFamily="18" charset="0"/>
                          </a:rPr>
                          <m:t>𝑝</m:t>
                        </m:r>
                      </m:num>
                      <m:den>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e>
                                </m:d>
                              </m:num>
                              <m:den>
                                <m:r>
                                  <a:rPr lang="en-US" sz="2000" i="1" smtClean="0">
                                    <a:latin typeface="Cambria Math" panose="02040503050406030204" pitchFamily="18" charset="0"/>
                                  </a:rPr>
                                  <m:t>𝑛</m:t>
                                </m:r>
                              </m:den>
                            </m:f>
                          </m:e>
                        </m:rad>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0.422−0.55</m:t>
                        </m:r>
                      </m:num>
                      <m:den>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d>
                                  <m:dPr>
                                    <m:ctrlPr>
                                      <a:rPr lang="en-US" sz="2000" i="1" smtClean="0">
                                        <a:latin typeface="Cambria Math" panose="02040503050406030204" pitchFamily="18" charset="0"/>
                                      </a:rPr>
                                    </m:ctrlPr>
                                  </m:dPr>
                                  <m:e>
                                    <m:r>
                                      <a:rPr lang="en-US" sz="2000" i="1" smtClean="0">
                                        <a:latin typeface="Cambria Math" panose="02040503050406030204" pitchFamily="18" charset="0"/>
                                      </a:rPr>
                                      <m:t>0.55</m:t>
                                    </m:r>
                                  </m:e>
                                </m:d>
                                <m:d>
                                  <m:dPr>
                                    <m:ctrlPr>
                                      <a:rPr lang="en-US" sz="2000" i="1" smtClean="0">
                                        <a:latin typeface="Cambria Math" panose="02040503050406030204" pitchFamily="18" charset="0"/>
                                      </a:rPr>
                                    </m:ctrlPr>
                                  </m:dPr>
                                  <m:e>
                                    <m:r>
                                      <a:rPr lang="en-US" sz="2000" i="1" smtClean="0">
                                        <a:latin typeface="Cambria Math" panose="02040503050406030204" pitchFamily="18" charset="0"/>
                                      </a:rPr>
                                      <m:t>0.45</m:t>
                                    </m:r>
                                  </m:e>
                                </m:d>
                              </m:num>
                              <m:den>
                                <m:r>
                                  <a:rPr lang="en-US" sz="2000" i="1" smtClean="0">
                                    <a:latin typeface="Cambria Math" panose="02040503050406030204" pitchFamily="18" charset="0"/>
                                  </a:rPr>
                                  <m:t>1096</m:t>
                                </m:r>
                              </m:den>
                            </m:f>
                          </m:e>
                        </m:rad>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−0.128</m:t>
                        </m:r>
                      </m:num>
                      <m:den>
                        <m:r>
                          <a:rPr lang="en-US" sz="2000" i="1" smtClean="0">
                            <a:latin typeface="Cambria Math" panose="02040503050406030204" pitchFamily="18" charset="0"/>
                          </a:rPr>
                          <m:t>0.01503</m:t>
                        </m:r>
                      </m:den>
                    </m:f>
                    <m:r>
                      <a:rPr lang="en-US" sz="2000" i="1" smtClean="0">
                        <a:latin typeface="Cambria Math" panose="02040503050406030204" pitchFamily="18" charset="0"/>
                      </a:rPr>
                      <m:t>=−8.561</m:t>
                    </m:r>
                  </m:oMath>
                </a14:m>
                <a:r>
                  <a:rPr lang="en-US" sz="2000" dirty="0"/>
                  <a:t>.</a:t>
                </a:r>
              </a:p>
              <a:p>
                <a:r>
                  <a:rPr lang="en-US" dirty="0"/>
                  <a:t>The </a:t>
                </a:r>
                <a:r>
                  <a:rPr lang="en-US" b="1" dirty="0"/>
                  <a:t>reference distribution </a:t>
                </a:r>
                <a:r>
                  <a:rPr lang="en-US" dirty="0"/>
                  <a:t>is the Standard normal distribution. As this is a one-sided test the p-value is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𝑧</m:t>
                          </m:r>
                          <m:r>
                            <a:rPr lang="en-US" i="1" smtClean="0">
                              <a:latin typeface="Cambria Math" panose="02040503050406030204" pitchFamily="18" charset="0"/>
                            </a:rPr>
                            <m:t>&lt;−8.561</m:t>
                          </m:r>
                        </m:e>
                      </m:d>
                    </m:oMath>
                  </m:oMathPara>
                </a14:m>
                <a:endParaRPr lang="en-US" dirty="0"/>
              </a:p>
              <a:p>
                <a:pPr>
                  <a:buFont typeface="Arial" panose="020B0604020202020204" pitchFamily="34" charset="0"/>
                  <a:buChar char="•"/>
                </a:pPr>
                <a:r>
                  <a:rPr lang="en-US" dirty="0"/>
                  <a:t>The survey showed, beyond any doubt, that ales were no longer the preferred beer of 55% of the English consumers as the probability above is effectively zero.</a:t>
                </a:r>
              </a:p>
            </p:txBody>
          </p:sp>
        </mc:Choice>
        <mc:Fallback xmlns="">
          <p:sp>
            <p:nvSpPr>
              <p:cNvPr id="3" name="Content Placeholder 2">
                <a:extLst>
                  <a:ext uri="{FF2B5EF4-FFF2-40B4-BE49-F238E27FC236}">
                    <a16:creationId xmlns:a16="http://schemas.microsoft.com/office/drawing/2014/main" id="{717D5937-C30F-4121-AE73-1B011814698F}"/>
                  </a:ext>
                </a:extLst>
              </p:cNvPr>
              <p:cNvSpPr>
                <a:spLocks noGrp="1" noRot="1" noChangeAspect="1" noMove="1" noResize="1" noEditPoints="1" noAdjustHandles="1" noChangeArrowheads="1" noChangeShapeType="1" noTextEdit="1"/>
              </p:cNvSpPr>
              <p:nvPr>
                <p:ph idx="1"/>
              </p:nvPr>
            </p:nvSpPr>
            <p:spPr>
              <a:xfrm>
                <a:off x="1484310" y="779646"/>
                <a:ext cx="10018713" cy="5669279"/>
              </a:xfrm>
              <a:blipFill>
                <a:blip r:embed="rId2"/>
                <a:stretch>
                  <a:fillRect l="-1521" r="-122"/>
                </a:stretch>
              </a:blipFill>
            </p:spPr>
            <p:txBody>
              <a:bodyPr/>
              <a:lstStyle/>
              <a:p>
                <a:r>
                  <a:rPr lang="en-US">
                    <a:noFill/>
                  </a:rPr>
                  <a:t> </a:t>
                </a:r>
              </a:p>
            </p:txBody>
          </p:sp>
        </mc:Fallback>
      </mc:AlternateContent>
    </p:spTree>
    <p:extLst>
      <p:ext uri="{BB962C8B-B14F-4D97-AF65-F5344CB8AC3E}">
        <p14:creationId xmlns:p14="http://schemas.microsoft.com/office/powerpoint/2010/main" val="72898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57C1-2029-4201-BA97-40F4F575A2CA}"/>
              </a:ext>
            </a:extLst>
          </p:cNvPr>
          <p:cNvSpPr>
            <a:spLocks noGrp="1"/>
          </p:cNvSpPr>
          <p:nvPr>
            <p:ph type="title"/>
          </p:nvPr>
        </p:nvSpPr>
        <p:spPr>
          <a:xfrm>
            <a:off x="1359183" y="0"/>
            <a:ext cx="10018713" cy="690613"/>
          </a:xfrm>
        </p:spPr>
        <p:txBody>
          <a:bodyPr>
            <a:normAutofit fontScale="90000"/>
          </a:bodyPr>
          <a:lstStyle/>
          <a:p>
            <a:r>
              <a:rPr lang="en-US" dirty="0"/>
              <a:t>Confidence Intervals</a:t>
            </a:r>
          </a:p>
        </p:txBody>
      </p:sp>
      <p:sp>
        <p:nvSpPr>
          <p:cNvPr id="3" name="Content Placeholder 2">
            <a:extLst>
              <a:ext uri="{FF2B5EF4-FFF2-40B4-BE49-F238E27FC236}">
                <a16:creationId xmlns:a16="http://schemas.microsoft.com/office/drawing/2014/main" id="{6324049D-AA49-4E5E-84D8-DE969FA26F80}"/>
              </a:ext>
            </a:extLst>
          </p:cNvPr>
          <p:cNvSpPr>
            <a:spLocks noGrp="1"/>
          </p:cNvSpPr>
          <p:nvPr>
            <p:ph idx="1"/>
          </p:nvPr>
        </p:nvSpPr>
        <p:spPr>
          <a:xfrm>
            <a:off x="1484310" y="1029903"/>
            <a:ext cx="10018713" cy="5111015"/>
          </a:xfrm>
        </p:spPr>
        <p:txBody>
          <a:bodyPr>
            <a:normAutofit/>
          </a:bodyPr>
          <a:lstStyle/>
          <a:p>
            <a:r>
              <a:rPr lang="en-US" dirty="0"/>
              <a:t>In many business situations, one only needs an estimate for the preference proportion with some measure of the uncertainty associated with the estimate. What we need to know is: How close to the true value is the estimate. We want something simple indicating the accuracy of the estimate. This is what  </a:t>
            </a:r>
            <a:r>
              <a:rPr lang="en-US" b="1" dirty="0"/>
              <a:t>confidence intervals </a:t>
            </a:r>
            <a:r>
              <a:rPr lang="en-US" dirty="0"/>
              <a:t>provide.</a:t>
            </a:r>
          </a:p>
          <a:p>
            <a:r>
              <a:rPr lang="en-US" b="1" dirty="0"/>
              <a:t>Definition</a:t>
            </a:r>
            <a:r>
              <a:rPr lang="en-US" dirty="0"/>
              <a:t> -A confidence interval gives an estimated range of values which is likely to include an unknown population parameter, the estimated range being calculated from a given set of sample data. </a:t>
            </a:r>
          </a:p>
          <a:p>
            <a:r>
              <a:rPr lang="en-US" b="1" dirty="0"/>
              <a:t>Beer preferences revisited - </a:t>
            </a:r>
            <a:r>
              <a:rPr lang="en-US" dirty="0"/>
              <a:t>In the example discussed earlier above, only 42.2% of the English consumers in the sample indicated a preference for the traditional ales. How accurate is this estimate? The appropriate response hinges on the distribution of the estimate.</a:t>
            </a:r>
          </a:p>
          <a:p>
            <a:endParaRPr lang="en-US" dirty="0"/>
          </a:p>
        </p:txBody>
      </p:sp>
    </p:spTree>
    <p:extLst>
      <p:ext uri="{BB962C8B-B14F-4D97-AF65-F5344CB8AC3E}">
        <p14:creationId xmlns:p14="http://schemas.microsoft.com/office/powerpoint/2010/main" val="40289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B9A9-2712-4962-BFEA-B7E39F02228E}"/>
              </a:ext>
            </a:extLst>
          </p:cNvPr>
          <p:cNvSpPr>
            <a:spLocks noGrp="1"/>
          </p:cNvSpPr>
          <p:nvPr>
            <p:ph type="title"/>
          </p:nvPr>
        </p:nvSpPr>
        <p:spPr>
          <a:xfrm>
            <a:off x="1330307" y="0"/>
            <a:ext cx="10018713" cy="690613"/>
          </a:xfrm>
        </p:spPr>
        <p:txBody>
          <a:bodyPr>
            <a:normAutofit fontScale="90000"/>
          </a:bodyPr>
          <a:lstStyle/>
          <a:p>
            <a:r>
              <a:rPr lang="en-US" dirty="0"/>
              <a:t>Calculating the Confidence Interval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C202F1-D308-4196-A119-2803A14A6035}"/>
                  </a:ext>
                </a:extLst>
              </p:cNvPr>
              <p:cNvSpPr>
                <a:spLocks noGrp="1"/>
              </p:cNvSpPr>
              <p:nvPr>
                <p:ph idx="1"/>
              </p:nvPr>
            </p:nvSpPr>
            <p:spPr>
              <a:xfrm>
                <a:off x="1484310" y="789272"/>
                <a:ext cx="10018713" cy="6246795"/>
              </a:xfrm>
            </p:spPr>
            <p:txBody>
              <a:bodyPr>
                <a:normAutofit/>
              </a:bodyPr>
              <a:lstStyle/>
              <a:p>
                <a:r>
                  <a:rPr lang="en-US" sz="2000" dirty="0"/>
                  <a:t>Since the number of people in the sample is large, the Central Limit Theorem holds that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will be normally distributed with mean p and variance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𝑝</m:t>
                        </m:r>
                        <m:d>
                          <m:dPr>
                            <m:ctrlPr>
                              <a:rPr lang="en-US" sz="2000" i="1" dirty="0">
                                <a:latin typeface="Cambria Math" panose="02040503050406030204" pitchFamily="18" charset="0"/>
                              </a:rPr>
                            </m:ctrlPr>
                          </m:dPr>
                          <m:e>
                            <m:r>
                              <a:rPr lang="en-US" sz="2000" i="1" dirty="0">
                                <a:latin typeface="Cambria Math" panose="02040503050406030204" pitchFamily="18" charset="0"/>
                              </a:rPr>
                              <m:t>1−</m:t>
                            </m:r>
                            <m:r>
                              <a:rPr lang="en-US" sz="2000" i="1" dirty="0">
                                <a:latin typeface="Cambria Math" panose="02040503050406030204" pitchFamily="18" charset="0"/>
                              </a:rPr>
                              <m:t>𝑝</m:t>
                            </m:r>
                          </m:e>
                        </m:d>
                      </m:num>
                      <m:den>
                        <m:r>
                          <a:rPr lang="en-US" sz="2000" i="1" dirty="0">
                            <a:latin typeface="Cambria Math" panose="02040503050406030204" pitchFamily="18" charset="0"/>
                          </a:rPr>
                          <m:t>𝑛</m:t>
                        </m:r>
                      </m:den>
                    </m:f>
                    <m:r>
                      <a:rPr lang="en-US" sz="2000" i="1" dirty="0">
                        <a:latin typeface="Cambria Math" panose="02040503050406030204" pitchFamily="18" charset="0"/>
                      </a:rPr>
                      <m:t>. </m:t>
                    </m:r>
                  </m:oMath>
                </a14:m>
                <a:endParaRPr lang="en-US" sz="2000" dirty="0"/>
              </a:p>
              <a:p>
                <a:r>
                  <a:rPr lang="en-US" sz="2000" dirty="0"/>
                  <a:t>Now consider the interval </a:t>
                </a:r>
                <a14:m>
                  <m:oMath xmlns:m="http://schemas.openxmlformats.org/officeDocument/2006/math">
                    <m:r>
                      <a:rPr lang="en-US" sz="2000" i="1" smtClean="0">
                        <a:latin typeface="Cambria Math" panose="02040503050406030204" pitchFamily="18" charset="0"/>
                      </a:rPr>
                      <m:t>𝑝</m:t>
                    </m:r>
                    <m:r>
                      <a:rPr lang="en-US" sz="2000" i="1" smtClean="0">
                        <a:latin typeface="Cambria Math" panose="02040503050406030204" pitchFamily="18" charset="0"/>
                      </a:rPr>
                      <m:t>±1.96</m:t>
                    </m:r>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i="1" smtClean="0">
                                <a:latin typeface="Cambria Math" panose="02040503050406030204" pitchFamily="18" charset="0"/>
                              </a:rPr>
                              <m:t>𝑝</m:t>
                            </m:r>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r>
                                  <a:rPr lang="en-US" sz="2000" i="1" smtClean="0">
                                    <a:latin typeface="Cambria Math" panose="02040503050406030204" pitchFamily="18" charset="0"/>
                                  </a:rPr>
                                  <m:t>𝑝</m:t>
                                </m:r>
                              </m:e>
                            </m:d>
                          </m:num>
                          <m:den>
                            <m:r>
                              <a:rPr lang="en-US" sz="2000" i="1" smtClean="0">
                                <a:latin typeface="Cambria Math" panose="02040503050406030204" pitchFamily="18" charset="0"/>
                              </a:rPr>
                              <m:t>𝑛</m:t>
                            </m:r>
                          </m:den>
                        </m:f>
                      </m:e>
                    </m:rad>
                  </m:oMath>
                </a14:m>
                <a:r>
                  <a:rPr lang="en-US" sz="2000" dirty="0"/>
                  <a:t>. There is a 95% probability that the estimate of the population proportion (based on sample results) will be in this interval. </a:t>
                </a:r>
              </a:p>
              <a:p>
                <a:r>
                  <a:rPr lang="en-US" sz="2000" dirty="0"/>
                  <a:t>Now, look at the interval </a:t>
                </a:r>
                <a14:m>
                  <m:oMath xmlns:m="http://schemas.openxmlformats.org/officeDocument/2006/math">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r>
                      <a:rPr lang="en-US" sz="2000" i="1" smtClean="0">
                        <a:latin typeface="Cambria Math" panose="02040503050406030204" pitchFamily="18" charset="0"/>
                      </a:rPr>
                      <m:t>±1.96</m:t>
                    </m:r>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i="1" smtClean="0">
                                <a:latin typeface="Cambria Math" panose="02040503050406030204" pitchFamily="18" charset="0"/>
                              </a:rPr>
                              <m:t>𝑝</m:t>
                            </m:r>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r>
                                  <a:rPr lang="en-US" sz="2000" i="1" smtClean="0">
                                    <a:latin typeface="Cambria Math" panose="02040503050406030204" pitchFamily="18" charset="0"/>
                                  </a:rPr>
                                  <m:t>𝑝</m:t>
                                </m:r>
                              </m:e>
                            </m:d>
                          </m:num>
                          <m:den>
                            <m:r>
                              <a:rPr lang="en-US" sz="2000" i="1" smtClean="0">
                                <a:latin typeface="Cambria Math" panose="02040503050406030204" pitchFamily="18" charset="0"/>
                              </a:rPr>
                              <m:t>𝑛</m:t>
                            </m:r>
                          </m:den>
                        </m:f>
                      </m:e>
                    </m:rad>
                  </m:oMath>
                </a14:m>
                <a:r>
                  <a:rPr lang="en-US" sz="2000" dirty="0"/>
                  <a:t>. Every time the proportion estimate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falls within </a:t>
                </a:r>
                <a14:m>
                  <m:oMath xmlns:m="http://schemas.openxmlformats.org/officeDocument/2006/math">
                    <m:r>
                      <a:rPr lang="en-US" sz="2000" i="1" smtClean="0">
                        <a:latin typeface="Cambria Math" panose="02040503050406030204" pitchFamily="18" charset="0"/>
                      </a:rPr>
                      <m:t>1.96</m:t>
                    </m:r>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i="1" smtClean="0">
                                <a:latin typeface="Cambria Math" panose="02040503050406030204" pitchFamily="18" charset="0"/>
                              </a:rPr>
                              <m:t>𝑝</m:t>
                            </m:r>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r>
                                  <a:rPr lang="en-US" sz="2000" i="1" smtClean="0">
                                    <a:latin typeface="Cambria Math" panose="02040503050406030204" pitchFamily="18" charset="0"/>
                                  </a:rPr>
                                  <m:t>𝑝</m:t>
                                </m:r>
                              </m:e>
                            </m:d>
                          </m:num>
                          <m:den>
                            <m:r>
                              <a:rPr lang="en-US" sz="2000" i="1" smtClean="0">
                                <a:latin typeface="Cambria Math" panose="02040503050406030204" pitchFamily="18" charset="0"/>
                              </a:rPr>
                              <m:t>𝑛</m:t>
                            </m:r>
                          </m:den>
                        </m:f>
                      </m:e>
                    </m:rad>
                  </m:oMath>
                </a14:m>
                <a:r>
                  <a:rPr lang="en-US" sz="2000" dirty="0"/>
                  <a:t> of the true value of p, that interval contains the true value of p.</a:t>
                </a:r>
              </a:p>
              <a:p>
                <a:r>
                  <a:rPr lang="en-US" sz="2000" dirty="0"/>
                  <a:t>Unfortunately, we cannot give the bounds as </a:t>
                </a:r>
                <a14:m>
                  <m:oMath xmlns:m="http://schemas.openxmlformats.org/officeDocument/2006/math">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r>
                      <a:rPr lang="en-US" sz="2000" i="1" smtClean="0">
                        <a:latin typeface="Cambria Math" panose="02040503050406030204" pitchFamily="18" charset="0"/>
                      </a:rPr>
                      <m:t>±1.96</m:t>
                    </m:r>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i="1" smtClean="0">
                                <a:latin typeface="Cambria Math" panose="02040503050406030204" pitchFamily="18" charset="0"/>
                              </a:rPr>
                              <m:t>𝑝</m:t>
                            </m:r>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r>
                                  <a:rPr lang="en-US" sz="2000" i="1" smtClean="0">
                                    <a:latin typeface="Cambria Math" panose="02040503050406030204" pitchFamily="18" charset="0"/>
                                  </a:rPr>
                                  <m:t>𝑝</m:t>
                                </m:r>
                              </m:e>
                            </m:d>
                          </m:num>
                          <m:den>
                            <m:r>
                              <a:rPr lang="en-US" sz="2000" i="1" smtClean="0">
                                <a:latin typeface="Cambria Math" panose="02040503050406030204" pitchFamily="18" charset="0"/>
                              </a:rPr>
                              <m:t>𝑛</m:t>
                            </m:r>
                          </m:den>
                        </m:f>
                      </m:e>
                    </m:rad>
                  </m:oMath>
                </a14:m>
                <a:r>
                  <a:rPr lang="en-US" sz="2000" dirty="0"/>
                  <a:t> since p is unknown to us. But for a large sample size, if we are using a </a:t>
                </a:r>
                <a:r>
                  <a:rPr lang="en-US" sz="2000" b="1" dirty="0"/>
                  <a:t>consistent</a:t>
                </a:r>
                <a:r>
                  <a:rPr lang="en-US" sz="2000" dirty="0"/>
                  <a:t> estimation method, then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dirty="0"/>
                  <a:t>  will usually be close to p and </a:t>
                </a:r>
                <a14:m>
                  <m:oMath xmlns:m="http://schemas.openxmlformats.org/officeDocument/2006/math">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rPr>
                                      <m:t>𝑝</m:t>
                                    </m:r>
                                  </m:e>
                                </m:acc>
                              </m:e>
                            </m:d>
                          </m:num>
                          <m:den>
                            <m:r>
                              <a:rPr lang="en-US" sz="2000" i="1" smtClean="0">
                                <a:latin typeface="Cambria Math" panose="02040503050406030204" pitchFamily="18" charset="0"/>
                              </a:rPr>
                              <m:t>𝑛</m:t>
                            </m:r>
                          </m:den>
                        </m:f>
                      </m:e>
                    </m:rad>
                  </m:oMath>
                </a14:m>
                <a:r>
                  <a:rPr lang="en-US" sz="2000" dirty="0"/>
                  <a:t> will be close to </a:t>
                </a:r>
                <a14:m>
                  <m:oMath xmlns:m="http://schemas.openxmlformats.org/officeDocument/2006/math">
                    <m:rad>
                      <m:radPr>
                        <m:degHide m:val="on"/>
                        <m:ctrlPr>
                          <a:rPr lang="en-US" sz="2000" i="1" smtClean="0">
                            <a:latin typeface="Cambria Math" panose="02040503050406030204" pitchFamily="18" charset="0"/>
                          </a:rPr>
                        </m:ctrlPr>
                      </m:radPr>
                      <m:deg/>
                      <m:e>
                        <m:f>
                          <m:fPr>
                            <m:ctrlPr>
                              <a:rPr lang="en-US" sz="2000" i="1" smtClean="0">
                                <a:latin typeface="Cambria Math" panose="02040503050406030204" pitchFamily="18" charset="0"/>
                              </a:rPr>
                            </m:ctrlPr>
                          </m:fPr>
                          <m:num>
                            <m:r>
                              <a:rPr lang="en-US" sz="2000" i="1" smtClean="0">
                                <a:latin typeface="Cambria Math" panose="02040503050406030204" pitchFamily="18" charset="0"/>
                              </a:rPr>
                              <m:t>𝑝</m:t>
                            </m:r>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r>
                                  <a:rPr lang="en-US" sz="2000" i="1" smtClean="0">
                                    <a:latin typeface="Cambria Math" panose="02040503050406030204" pitchFamily="18" charset="0"/>
                                  </a:rPr>
                                  <m:t>𝑝</m:t>
                                </m:r>
                              </m:e>
                            </m:d>
                          </m:num>
                          <m:den>
                            <m:r>
                              <a:rPr lang="en-US" sz="2000" i="1" smtClean="0">
                                <a:latin typeface="Cambria Math" panose="02040503050406030204" pitchFamily="18" charset="0"/>
                              </a:rPr>
                              <m:t>𝑛</m:t>
                            </m:r>
                          </m:den>
                        </m:f>
                      </m:e>
                    </m:rad>
                  </m:oMath>
                </a14:m>
                <a:r>
                  <a:rPr lang="en-US" sz="2000" dirty="0"/>
                  <a:t>.</a:t>
                </a:r>
              </a:p>
            </p:txBody>
          </p:sp>
        </mc:Choice>
        <mc:Fallback xmlns="">
          <p:sp>
            <p:nvSpPr>
              <p:cNvPr id="3" name="Content Placeholder 2">
                <a:extLst>
                  <a:ext uri="{FF2B5EF4-FFF2-40B4-BE49-F238E27FC236}">
                    <a16:creationId xmlns:a16="http://schemas.microsoft.com/office/drawing/2014/main" id="{4DC202F1-D308-4196-A119-2803A14A6035}"/>
                  </a:ext>
                </a:extLst>
              </p:cNvPr>
              <p:cNvSpPr>
                <a:spLocks noGrp="1" noRot="1" noChangeAspect="1" noMove="1" noResize="1" noEditPoints="1" noAdjustHandles="1" noChangeArrowheads="1" noChangeShapeType="1" noTextEdit="1"/>
              </p:cNvSpPr>
              <p:nvPr>
                <p:ph idx="1"/>
              </p:nvPr>
            </p:nvSpPr>
            <p:spPr>
              <a:xfrm>
                <a:off x="1484310" y="789272"/>
                <a:ext cx="10018713" cy="6246795"/>
              </a:xfrm>
              <a:blipFill>
                <a:blip r:embed="rId2"/>
                <a:stretch>
                  <a:fillRect l="-1156" r="-852"/>
                </a:stretch>
              </a:blipFill>
            </p:spPr>
            <p:txBody>
              <a:bodyPr/>
              <a:lstStyle/>
              <a:p>
                <a:r>
                  <a:rPr lang="en-US">
                    <a:noFill/>
                  </a:rPr>
                  <a:t> </a:t>
                </a:r>
              </a:p>
            </p:txBody>
          </p:sp>
        </mc:Fallback>
      </mc:AlternateContent>
    </p:spTree>
    <p:extLst>
      <p:ext uri="{BB962C8B-B14F-4D97-AF65-F5344CB8AC3E}">
        <p14:creationId xmlns:p14="http://schemas.microsoft.com/office/powerpoint/2010/main" val="205209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FDEE-DF7A-4BFF-9EBF-EFC419BE9019}"/>
              </a:ext>
            </a:extLst>
          </p:cNvPr>
          <p:cNvSpPr>
            <a:spLocks noGrp="1"/>
          </p:cNvSpPr>
          <p:nvPr>
            <p:ph type="title"/>
          </p:nvPr>
        </p:nvSpPr>
        <p:spPr>
          <a:xfrm>
            <a:off x="1484310" y="0"/>
            <a:ext cx="10018713" cy="575109"/>
          </a:xfrm>
        </p:spPr>
        <p:txBody>
          <a:bodyPr>
            <a:normAutofit fontScale="90000"/>
          </a:bodyPr>
          <a:lstStyle/>
          <a:p>
            <a:r>
              <a:rPr lang="en-US" dirty="0"/>
              <a:t>Conclusion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574E7C-905D-4975-A9BF-0E39C6B3252E}"/>
                  </a:ext>
                </a:extLst>
              </p:cNvPr>
              <p:cNvSpPr>
                <a:spLocks noGrp="1"/>
              </p:cNvSpPr>
              <p:nvPr>
                <p:ph idx="1"/>
              </p:nvPr>
            </p:nvSpPr>
            <p:spPr>
              <a:xfrm>
                <a:off x="1484310" y="683395"/>
                <a:ext cx="10018713" cy="5107806"/>
              </a:xfrm>
            </p:spPr>
            <p:txBody>
              <a:bodyPr>
                <a:normAutofit/>
              </a:bodyPr>
              <a:lstStyle/>
              <a:p>
                <a:r>
                  <a:rPr lang="en-US" dirty="0"/>
                  <a:t>So, we can say that no matter what, in reality, the true value of p is, about 95% of the time, the range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r>
                      <a:rPr lang="en-US" i="1" smtClean="0">
                        <a:latin typeface="Cambria Math" panose="02040503050406030204" pitchFamily="18" charset="0"/>
                      </a:rPr>
                      <m:t>±1.96</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d>
                              <m:dPr>
                                <m:ctrlPr>
                                  <a:rPr lang="en-US" i="1" smtClean="0">
                                    <a:latin typeface="Cambria Math" panose="02040503050406030204" pitchFamily="18" charset="0"/>
                                  </a:rPr>
                                </m:ctrlPr>
                              </m:dPr>
                              <m:e>
                                <m:r>
                                  <a:rPr lang="en-US" i="1" smtClean="0">
                                    <a:latin typeface="Cambria Math" panose="02040503050406030204" pitchFamily="18" charset="0"/>
                                  </a:rPr>
                                  <m:t>1−</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e>
                            </m:d>
                          </m:num>
                          <m:den>
                            <m:r>
                              <a:rPr lang="en-US" i="1" smtClean="0">
                                <a:latin typeface="Cambria Math" panose="02040503050406030204" pitchFamily="18" charset="0"/>
                              </a:rPr>
                              <m:t>𝑛</m:t>
                            </m:r>
                          </m:den>
                        </m:f>
                      </m:e>
                    </m:rad>
                  </m:oMath>
                </a14:m>
                <a:r>
                  <a:rPr lang="en-US" dirty="0"/>
                  <a:t> will contain the true (but unknown) value of p. This range is usually referred to as the 95% confidence interval for p (almost always, confidence intervals are given for a 95%  probability level).</a:t>
                </a:r>
              </a:p>
              <a:p>
                <a:r>
                  <a:rPr lang="en-US" dirty="0"/>
                  <a:t>Two important comments:</a:t>
                </a:r>
              </a:p>
              <a:p>
                <a:pPr lvl="2">
                  <a:buFont typeface="Wingdings" panose="05000000000000000000" pitchFamily="2" charset="2"/>
                  <a:buChar char="ü"/>
                </a:pPr>
                <a:r>
                  <a:rPr lang="en-US" sz="2400" dirty="0"/>
                  <a:t>First, we do not know the value of p;</a:t>
                </a:r>
              </a:p>
              <a:p>
                <a:pPr lvl="2">
                  <a:buFont typeface="Wingdings" panose="05000000000000000000" pitchFamily="2" charset="2"/>
                  <a:buChar char="ü"/>
                </a:pPr>
                <a:r>
                  <a:rPr lang="en-US" sz="2400" dirty="0"/>
                  <a:t>Second, the stated probability, 95% refers to the likelihood of the interval (a random variable) containing the true value of p.</a:t>
                </a:r>
              </a:p>
            </p:txBody>
          </p:sp>
        </mc:Choice>
        <mc:Fallback xmlns="">
          <p:sp>
            <p:nvSpPr>
              <p:cNvPr id="3" name="Content Placeholder 2">
                <a:extLst>
                  <a:ext uri="{FF2B5EF4-FFF2-40B4-BE49-F238E27FC236}">
                    <a16:creationId xmlns:a16="http://schemas.microsoft.com/office/drawing/2014/main" id="{10574E7C-905D-4975-A9BF-0E39C6B3252E}"/>
                  </a:ext>
                </a:extLst>
              </p:cNvPr>
              <p:cNvSpPr>
                <a:spLocks noGrp="1" noRot="1" noChangeAspect="1" noMove="1" noResize="1" noEditPoints="1" noAdjustHandles="1" noChangeArrowheads="1" noChangeShapeType="1" noTextEdit="1"/>
              </p:cNvSpPr>
              <p:nvPr>
                <p:ph idx="1"/>
              </p:nvPr>
            </p:nvSpPr>
            <p:spPr>
              <a:xfrm>
                <a:off x="1484310" y="683395"/>
                <a:ext cx="10018713" cy="5107806"/>
              </a:xfrm>
              <a:blipFill>
                <a:blip r:embed="rId2"/>
                <a:stretch>
                  <a:fillRect l="-1521" r="-426"/>
                </a:stretch>
              </a:blipFill>
            </p:spPr>
            <p:txBody>
              <a:bodyPr/>
              <a:lstStyle/>
              <a:p>
                <a:r>
                  <a:rPr lang="en-US">
                    <a:noFill/>
                  </a:rPr>
                  <a:t> </a:t>
                </a:r>
              </a:p>
            </p:txBody>
          </p:sp>
        </mc:Fallback>
      </mc:AlternateContent>
    </p:spTree>
    <p:extLst>
      <p:ext uri="{BB962C8B-B14F-4D97-AF65-F5344CB8AC3E}">
        <p14:creationId xmlns:p14="http://schemas.microsoft.com/office/powerpoint/2010/main" val="419176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C4C3-EC47-4421-B5FA-46C1007FECF9}"/>
              </a:ext>
            </a:extLst>
          </p:cNvPr>
          <p:cNvSpPr>
            <a:spLocks noGrp="1"/>
          </p:cNvSpPr>
          <p:nvPr>
            <p:ph type="title"/>
          </p:nvPr>
        </p:nvSpPr>
        <p:spPr>
          <a:xfrm>
            <a:off x="1484310" y="0"/>
            <a:ext cx="10018713" cy="536608"/>
          </a:xfrm>
        </p:spPr>
        <p:txBody>
          <a:bodyPr>
            <a:normAutofit fontScale="90000"/>
          </a:bodyPr>
          <a:lstStyle/>
          <a:p>
            <a:r>
              <a:rPr lang="en-US" dirty="0"/>
              <a:t>Example-Beer Preferences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35CB5D-9A78-47B3-8AC1-D640662BEB02}"/>
                  </a:ext>
                </a:extLst>
              </p:cNvPr>
              <p:cNvSpPr>
                <a:spLocks noGrp="1"/>
              </p:cNvSpPr>
              <p:nvPr>
                <p:ph idx="1"/>
              </p:nvPr>
            </p:nvSpPr>
            <p:spPr>
              <a:xfrm>
                <a:off x="1378432" y="1414914"/>
                <a:ext cx="10018713" cy="4206239"/>
              </a:xfrm>
            </p:spPr>
            <p:txBody>
              <a:bodyPr/>
              <a:lstStyle/>
              <a:p>
                <a:r>
                  <a:rPr lang="en-US" dirty="0"/>
                  <a:t>For the beer preference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1.96</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d>
                                <m:dPr>
                                  <m:ctrlPr>
                                    <a:rPr lang="en-US" i="1" smtClean="0">
                                      <a:latin typeface="Cambria Math" panose="02040503050406030204" pitchFamily="18" charset="0"/>
                                    </a:rPr>
                                  </m:ctrlPr>
                                </m:dPr>
                                <m:e>
                                  <m:r>
                                    <a:rPr lang="en-US" i="1" smtClean="0">
                                      <a:latin typeface="Cambria Math" panose="02040503050406030204" pitchFamily="18" charset="0"/>
                                    </a:rPr>
                                    <m:t>1−</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𝑝</m:t>
                                      </m:r>
                                    </m:e>
                                  </m:acc>
                                </m:e>
                              </m:d>
                            </m:num>
                            <m:den>
                              <m:r>
                                <a:rPr lang="en-US" i="1" smtClean="0">
                                  <a:latin typeface="Cambria Math" panose="02040503050406030204" pitchFamily="18" charset="0"/>
                                </a:rPr>
                                <m:t>𝑛</m:t>
                              </m:r>
                            </m:den>
                          </m:f>
                        </m:e>
                      </m:rad>
                      <m:r>
                        <a:rPr lang="en-US" i="1" smtClean="0">
                          <a:latin typeface="Cambria Math" panose="02040503050406030204" pitchFamily="18" charset="0"/>
                        </a:rPr>
                        <m:t>=1.96</m:t>
                      </m:r>
                      <m:d>
                        <m:dPr>
                          <m:ctrlPr>
                            <a:rPr lang="en-US" i="1" smtClean="0">
                              <a:latin typeface="Cambria Math" panose="02040503050406030204" pitchFamily="18" charset="0"/>
                            </a:rPr>
                          </m:ctrlPr>
                        </m:dPr>
                        <m:e>
                          <m:r>
                            <a:rPr lang="en-US" i="1" smtClean="0">
                              <a:latin typeface="Cambria Math" panose="02040503050406030204" pitchFamily="18" charset="0"/>
                            </a:rPr>
                            <m:t>0.0150</m:t>
                          </m:r>
                        </m:e>
                      </m:d>
                      <m:r>
                        <a:rPr lang="en-US" i="1" smtClean="0">
                          <a:latin typeface="Cambria Math" panose="02040503050406030204" pitchFamily="18" charset="0"/>
                        </a:rPr>
                        <m:t>=0.0293</m:t>
                      </m:r>
                    </m:oMath>
                  </m:oMathPara>
                </a14:m>
                <a:endParaRPr lang="en-US" dirty="0"/>
              </a:p>
              <a:p>
                <a:pPr marL="0" indent="0">
                  <a:buNone/>
                </a:pPr>
                <a:endParaRPr lang="en-US" dirty="0"/>
              </a:p>
              <a:p>
                <a:pPr>
                  <a:buFont typeface="Arial" panose="020B0604020202020204" pitchFamily="34" charset="0"/>
                  <a:buChar char="•"/>
                </a:pPr>
                <a:r>
                  <a:rPr lang="en-US" dirty="0"/>
                  <a:t>In consequence the 95% confidence interval for p, the proportion of English beer consumers who preferred traditional ales in 1971, is (0.3927, 0.4513) or (39.27% to 45.13%).</a:t>
                </a:r>
              </a:p>
            </p:txBody>
          </p:sp>
        </mc:Choice>
        <mc:Fallback xmlns="">
          <p:sp>
            <p:nvSpPr>
              <p:cNvPr id="3" name="Content Placeholder 2">
                <a:extLst>
                  <a:ext uri="{FF2B5EF4-FFF2-40B4-BE49-F238E27FC236}">
                    <a16:creationId xmlns:a16="http://schemas.microsoft.com/office/drawing/2014/main" id="{2D35CB5D-9A78-47B3-8AC1-D640662BEB02}"/>
                  </a:ext>
                </a:extLst>
              </p:cNvPr>
              <p:cNvSpPr>
                <a:spLocks noGrp="1" noRot="1" noChangeAspect="1" noMove="1" noResize="1" noEditPoints="1" noAdjustHandles="1" noChangeArrowheads="1" noChangeShapeType="1" noTextEdit="1"/>
              </p:cNvSpPr>
              <p:nvPr>
                <p:ph idx="1"/>
              </p:nvPr>
            </p:nvSpPr>
            <p:spPr>
              <a:xfrm>
                <a:off x="1378432" y="1414914"/>
                <a:ext cx="10018713" cy="4206239"/>
              </a:xfrm>
              <a:blipFill>
                <a:blip r:embed="rId2"/>
                <a:stretch>
                  <a:fillRect l="-1521" r="-182"/>
                </a:stretch>
              </a:blipFill>
            </p:spPr>
            <p:txBody>
              <a:bodyPr/>
              <a:lstStyle/>
              <a:p>
                <a:r>
                  <a:rPr lang="en-US">
                    <a:noFill/>
                  </a:rPr>
                  <a:t> </a:t>
                </a:r>
              </a:p>
            </p:txBody>
          </p:sp>
        </mc:Fallback>
      </mc:AlternateContent>
    </p:spTree>
    <p:extLst>
      <p:ext uri="{BB962C8B-B14F-4D97-AF65-F5344CB8AC3E}">
        <p14:creationId xmlns:p14="http://schemas.microsoft.com/office/powerpoint/2010/main" val="381066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D457-E9DA-4391-888F-89C52152FCE4}"/>
              </a:ext>
            </a:extLst>
          </p:cNvPr>
          <p:cNvSpPr>
            <a:spLocks noGrp="1"/>
          </p:cNvSpPr>
          <p:nvPr>
            <p:ph type="title"/>
          </p:nvPr>
        </p:nvSpPr>
        <p:spPr>
          <a:xfrm>
            <a:off x="1407309" y="0"/>
            <a:ext cx="10018713" cy="613611"/>
          </a:xfrm>
        </p:spPr>
        <p:txBody>
          <a:bodyPr>
            <a:normAutofit fontScale="90000"/>
          </a:bodyPr>
          <a:lstStyle/>
          <a:p>
            <a:r>
              <a:rPr lang="en-US" dirty="0"/>
              <a:t>Example – </a:t>
            </a:r>
            <a:r>
              <a:rPr lang="en-US" i="1" dirty="0" err="1"/>
              <a:t>Zea</a:t>
            </a:r>
            <a:r>
              <a:rPr lang="en-US" i="1" dirty="0"/>
              <a:t> Mays </a:t>
            </a:r>
            <a:r>
              <a:rPr lang="en-US" dirty="0"/>
              <a:t>heights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967F70-69D6-414C-95E7-F89AAEA22439}"/>
                  </a:ext>
                </a:extLst>
              </p:cNvPr>
              <p:cNvSpPr>
                <a:spLocks noGrp="1"/>
              </p:cNvSpPr>
              <p:nvPr>
                <p:ph idx="1"/>
              </p:nvPr>
            </p:nvSpPr>
            <p:spPr>
              <a:xfrm>
                <a:off x="1407308" y="613612"/>
                <a:ext cx="10018713" cy="4032182"/>
              </a:xfrm>
            </p:spPr>
            <p:txBody>
              <a:bodyPr/>
              <a:lstStyle/>
              <a:p>
                <a:r>
                  <a:rPr lang="en-US" dirty="0"/>
                  <a:t> A 95% confidence interval can be constructed for the average difference in the heights of cross-fertilized and self-fertilized </a:t>
                </a:r>
                <a:r>
                  <a:rPr lang="en-US" i="1" dirty="0" err="1"/>
                  <a:t>Zea</a:t>
                </a:r>
                <a:r>
                  <a:rPr lang="en-US" i="1" dirty="0"/>
                  <a:t> Mays </a:t>
                </a:r>
                <a:r>
                  <a:rPr lang="en-US" dirty="0"/>
                  <a:t>using the same procedure as above: the interval will be given by</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𝑑</m:t>
                          </m:r>
                        </m:e>
                      </m:acc>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i="1" smtClean="0">
                              <a:latin typeface="Cambria Math" panose="02040503050406030204" pitchFamily="18" charset="0"/>
                            </a:rPr>
                            <m:t>0.025,14</m:t>
                          </m:r>
                        </m:sub>
                      </m:sSub>
                      <m:r>
                        <a:rPr lang="en-US" i="1" smtClean="0">
                          <a:latin typeface="Cambria Math" panose="02040503050406030204" pitchFamily="18" charset="0"/>
                        </a:rPr>
                        <m:t>𝑠𝑑</m:t>
                      </m:r>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𝑑</m:t>
                              </m:r>
                            </m:e>
                          </m:acc>
                        </m:e>
                      </m:d>
                    </m:oMath>
                  </m:oMathPara>
                </a14:m>
                <a:endParaRPr lang="en-US" dirty="0"/>
              </a:p>
              <a:p>
                <a:pPr marL="0" indent="0">
                  <a:buNone/>
                </a:pPr>
                <a:r>
                  <a:rPr lang="en-US" dirty="0"/>
                  <a:t>     or</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2.6167±2.145.</m:t>
                      </m:r>
                      <m:f>
                        <m:fPr>
                          <m:ctrlPr>
                            <a:rPr lang="en-US" sz="2000" i="1" smtClean="0">
                              <a:latin typeface="Cambria Math" panose="02040503050406030204" pitchFamily="18" charset="0"/>
                            </a:rPr>
                          </m:ctrlPr>
                        </m:fPr>
                        <m:num>
                          <m:r>
                            <a:rPr lang="en-US" sz="2000" i="1" smtClean="0">
                              <a:latin typeface="Cambria Math" panose="02040503050406030204" pitchFamily="18" charset="0"/>
                            </a:rPr>
                            <m:t>4.7181</m:t>
                          </m:r>
                        </m:num>
                        <m:den>
                          <m:rad>
                            <m:radPr>
                              <m:degHide m:val="on"/>
                              <m:ctrlPr>
                                <a:rPr lang="en-US" sz="2000" i="1" smtClean="0">
                                  <a:latin typeface="Cambria Math" panose="02040503050406030204" pitchFamily="18" charset="0"/>
                                </a:rPr>
                              </m:ctrlPr>
                            </m:radPr>
                            <m:deg/>
                            <m:e>
                              <m:r>
                                <a:rPr lang="en-US" sz="2000" i="1" smtClean="0">
                                  <a:latin typeface="Cambria Math" panose="02040503050406030204" pitchFamily="18" charset="0"/>
                                </a:rPr>
                                <m:t>15</m:t>
                              </m:r>
                            </m:e>
                          </m:rad>
                        </m:den>
                      </m:f>
                    </m:oMath>
                  </m:oMathPara>
                </a14:m>
                <a:endParaRPr lang="en-US" sz="2000" dirty="0"/>
              </a:p>
              <a:p>
                <a:pPr marL="0" indent="0">
                  <a:buNone/>
                </a:pPr>
                <a:r>
                  <a:rPr lang="en-US" sz="2000" dirty="0"/>
                  <a:t>      which gives (</a:t>
                </a:r>
                <a14:m>
                  <m:oMath xmlns:m="http://schemas.openxmlformats.org/officeDocument/2006/math">
                    <m:r>
                      <a:rPr lang="fr-FR" sz="2000" i="1" smtClean="0">
                        <a:latin typeface="Cambria Math" panose="02040503050406030204" pitchFamily="18" charset="0"/>
                      </a:rPr>
                      <m:t>0.00364</m:t>
                    </m:r>
                    <m:r>
                      <a:rPr lang="en-US" sz="2000" b="0" i="1" smtClean="0">
                        <a:latin typeface="Cambria Math" panose="02040503050406030204" pitchFamily="18" charset="0"/>
                      </a:rPr>
                      <m:t>,    </m:t>
                    </m:r>
                    <m:r>
                      <a:rPr lang="fr-FR" sz="2000" i="1" smtClean="0">
                        <a:latin typeface="Cambria Math" panose="02040503050406030204" pitchFamily="18" charset="0"/>
                      </a:rPr>
                      <m:t>5.2298</m:t>
                    </m:r>
                  </m:oMath>
                </a14:m>
                <a:r>
                  <a:rPr lang="en-US" sz="2000"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2967F70-69D6-414C-95E7-F89AAEA22439}"/>
                  </a:ext>
                </a:extLst>
              </p:cNvPr>
              <p:cNvSpPr>
                <a:spLocks noGrp="1" noRot="1" noChangeAspect="1" noMove="1" noResize="1" noEditPoints="1" noAdjustHandles="1" noChangeArrowheads="1" noChangeShapeType="1" noTextEdit="1"/>
              </p:cNvSpPr>
              <p:nvPr>
                <p:ph idx="1"/>
              </p:nvPr>
            </p:nvSpPr>
            <p:spPr>
              <a:xfrm>
                <a:off x="1407308" y="613612"/>
                <a:ext cx="10018713" cy="4032182"/>
              </a:xfrm>
              <a:blipFill>
                <a:blip r:embed="rId2"/>
                <a:stretch>
                  <a:fillRect l="-1582" t="-2572"/>
                </a:stretch>
              </a:blipFill>
            </p:spPr>
            <p:txBody>
              <a:bodyPr/>
              <a:lstStyle/>
              <a:p>
                <a:r>
                  <a:rPr lang="en-US">
                    <a:noFill/>
                  </a:rPr>
                  <a:t> </a:t>
                </a:r>
              </a:p>
            </p:txBody>
          </p:sp>
        </mc:Fallback>
      </mc:AlternateContent>
    </p:spTree>
    <p:extLst>
      <p:ext uri="{BB962C8B-B14F-4D97-AF65-F5344CB8AC3E}">
        <p14:creationId xmlns:p14="http://schemas.microsoft.com/office/powerpoint/2010/main" val="35060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4861A-0692-4B3C-8DAB-669E67813C6C}"/>
              </a:ext>
            </a:extLst>
          </p:cNvPr>
          <p:cNvSpPr>
            <a:spLocks noGrp="1"/>
          </p:cNvSpPr>
          <p:nvPr>
            <p:ph type="title"/>
          </p:nvPr>
        </p:nvSpPr>
        <p:spPr>
          <a:xfrm>
            <a:off x="1484310" y="0"/>
            <a:ext cx="10018713" cy="671052"/>
          </a:xfrm>
        </p:spPr>
        <p:txBody>
          <a:bodyPr>
            <a:normAutofit fontScale="90000"/>
          </a:bodyPr>
          <a:lstStyle/>
          <a:p>
            <a:r>
              <a:rPr lang="en-US" dirty="0"/>
              <a:t>The Two-Sample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A358F1-7CED-4B9B-BE2D-43D214EB3ED6}"/>
                  </a:ext>
                </a:extLst>
              </p:cNvPr>
              <p:cNvSpPr>
                <a:spLocks noGrp="1"/>
              </p:cNvSpPr>
              <p:nvPr>
                <p:ph idx="1"/>
              </p:nvPr>
            </p:nvSpPr>
            <p:spPr>
              <a:xfrm>
                <a:off x="1484310" y="973395"/>
                <a:ext cx="10018713" cy="4817806"/>
              </a:xfrm>
            </p:spPr>
            <p:txBody>
              <a:bodyPr>
                <a:normAutofit/>
              </a:bodyPr>
              <a:lstStyle/>
              <a:p>
                <a:r>
                  <a:rPr lang="en-US" b="1" dirty="0"/>
                  <a:t>The Two Sample Student </a:t>
                </a:r>
                <a:r>
                  <a:rPr lang="en-US" b="1" i="1" dirty="0"/>
                  <a:t>t </a:t>
                </a:r>
                <a:r>
                  <a:rPr lang="en-US" b="1" dirty="0"/>
                  <a:t>Test </a:t>
                </a:r>
                <a:r>
                  <a:rPr lang="en-US" dirty="0"/>
                  <a:t>- In most situations, when we want to compare the mean effect of two treatments (the means of two different populations) we do not have the option of pairing the observations (as Darwin did) from the two different samples. The general framework is as follows: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𝑛</m:t>
                        </m:r>
                      </m:sub>
                    </m:sSub>
                    <m:r>
                      <a:rPr lang="en-US" i="1" smtClean="0">
                        <a:latin typeface="Cambria Math" panose="02040503050406030204" pitchFamily="18" charset="0"/>
                      </a:rPr>
                      <m:t> </m:t>
                    </m:r>
                  </m:oMath>
                </a14:m>
                <a:r>
                  <a:rPr lang="en-US" dirty="0"/>
                  <a:t>are the observations in the first sample,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those in the second sample. Observations in each of the samples are assumed to be from independent, identically distributed random variables. Note that </a:t>
                </a:r>
                <a:r>
                  <a:rPr lang="en-US" i="1" dirty="0"/>
                  <a:t>m</a:t>
                </a:r>
                <a:r>
                  <a:rPr lang="en-US" dirty="0"/>
                  <a:t> and </a:t>
                </a:r>
                <a:r>
                  <a:rPr lang="en-US" i="1" dirty="0"/>
                  <a:t>n</a:t>
                </a:r>
                <a:r>
                  <a:rPr lang="en-US" dirty="0"/>
                  <a:t> will be, in general, different.</a:t>
                </a:r>
              </a:p>
            </p:txBody>
          </p:sp>
        </mc:Choice>
        <mc:Fallback xmlns="">
          <p:sp>
            <p:nvSpPr>
              <p:cNvPr id="3" name="Content Placeholder 2">
                <a:extLst>
                  <a:ext uri="{FF2B5EF4-FFF2-40B4-BE49-F238E27FC236}">
                    <a16:creationId xmlns:a16="http://schemas.microsoft.com/office/drawing/2014/main" id="{E3A358F1-7CED-4B9B-BE2D-43D214EB3ED6}"/>
                  </a:ext>
                </a:extLst>
              </p:cNvPr>
              <p:cNvSpPr>
                <a:spLocks noGrp="1" noRot="1" noChangeAspect="1" noMove="1" noResize="1" noEditPoints="1" noAdjustHandles="1" noChangeArrowheads="1" noChangeShapeType="1" noTextEdit="1"/>
              </p:cNvSpPr>
              <p:nvPr>
                <p:ph idx="1"/>
              </p:nvPr>
            </p:nvSpPr>
            <p:spPr>
              <a:xfrm>
                <a:off x="1484310" y="973395"/>
                <a:ext cx="10018713" cy="4817806"/>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1744711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3542-3839-4D31-B34B-6872CFF4B5AA}"/>
              </a:ext>
            </a:extLst>
          </p:cNvPr>
          <p:cNvSpPr>
            <a:spLocks noGrp="1"/>
          </p:cNvSpPr>
          <p:nvPr>
            <p:ph type="title"/>
          </p:nvPr>
        </p:nvSpPr>
        <p:spPr>
          <a:xfrm>
            <a:off x="1397684" y="233413"/>
            <a:ext cx="10018713" cy="729114"/>
          </a:xfrm>
        </p:spPr>
        <p:txBody>
          <a:bodyPr>
            <a:normAutofit/>
          </a:bodyPr>
          <a:lstStyle/>
          <a:p>
            <a:r>
              <a:rPr lang="en-US" sz="2800" b="1" dirty="0"/>
              <a:t>The Rutherford, Chadwick and Ellis Experiment </a:t>
            </a:r>
          </a:p>
        </p:txBody>
      </p:sp>
      <p:sp>
        <p:nvSpPr>
          <p:cNvPr id="3" name="Content Placeholder 2">
            <a:extLst>
              <a:ext uri="{FF2B5EF4-FFF2-40B4-BE49-F238E27FC236}">
                <a16:creationId xmlns:a16="http://schemas.microsoft.com/office/drawing/2014/main" id="{27BA08FC-7B46-4441-924D-E11F825B5380}"/>
              </a:ext>
            </a:extLst>
          </p:cNvPr>
          <p:cNvSpPr>
            <a:spLocks noGrp="1"/>
          </p:cNvSpPr>
          <p:nvPr>
            <p:ph idx="1"/>
          </p:nvPr>
        </p:nvSpPr>
        <p:spPr>
          <a:xfrm>
            <a:off x="1397683" y="962527"/>
            <a:ext cx="10018713" cy="4976260"/>
          </a:xfrm>
        </p:spPr>
        <p:txBody>
          <a:bodyPr/>
          <a:lstStyle/>
          <a:p>
            <a:r>
              <a:rPr lang="en-US" dirty="0"/>
              <a:t>In 1920 Rutherford, Chadwick and Ellis observed the number of particles emitted by a mass of radioactive material over 2608 time intervals of 7.5 seconds each.</a:t>
            </a:r>
          </a:p>
          <a:p>
            <a:r>
              <a:rPr lang="en-US" dirty="0"/>
              <a:t>The assumptions (from Physics models) were that each atom would emit a particle (disintegrate) randomly over time with the probability of the disintegration over a short period being time invariant and very small.</a:t>
            </a:r>
          </a:p>
          <a:p>
            <a:r>
              <a:rPr lang="en-US" dirty="0"/>
              <a:t>Under these assumptions, the number of emissions in each interval would have a Poisson distribution. </a:t>
            </a:r>
          </a:p>
        </p:txBody>
      </p:sp>
    </p:spTree>
    <p:extLst>
      <p:ext uri="{BB962C8B-B14F-4D97-AF65-F5344CB8AC3E}">
        <p14:creationId xmlns:p14="http://schemas.microsoft.com/office/powerpoint/2010/main" val="96238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FE21-932F-45EB-AEAA-285CFF3928A5}"/>
              </a:ext>
            </a:extLst>
          </p:cNvPr>
          <p:cNvSpPr>
            <a:spLocks noGrp="1"/>
          </p:cNvSpPr>
          <p:nvPr>
            <p:ph type="title"/>
          </p:nvPr>
        </p:nvSpPr>
        <p:spPr>
          <a:xfrm>
            <a:off x="1376156" y="0"/>
            <a:ext cx="10018713" cy="700548"/>
          </a:xfrm>
        </p:spPr>
        <p:txBody>
          <a:bodyPr>
            <a:normAutofit fontScale="90000"/>
          </a:bodyPr>
          <a:lstStyle/>
          <a:p>
            <a:r>
              <a:rPr lang="en-US" dirty="0"/>
              <a:t>The null 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5C0F14-07CA-47A1-BA6A-7E7FA4F84E70}"/>
                  </a:ext>
                </a:extLst>
              </p:cNvPr>
              <p:cNvSpPr>
                <a:spLocks noGrp="1"/>
              </p:cNvSpPr>
              <p:nvPr>
                <p:ph idx="1"/>
              </p:nvPr>
            </p:nvSpPr>
            <p:spPr>
              <a:xfrm>
                <a:off x="1484310" y="914401"/>
                <a:ext cx="10018713" cy="4876800"/>
              </a:xfrm>
            </p:spPr>
            <p:txBody>
              <a:bodyPr>
                <a:normAutofit/>
              </a:bodyPr>
              <a:lstStyle/>
              <a:p>
                <a:r>
                  <a:rPr lang="en-US" dirty="0"/>
                  <a:t>The null hypothesis is </a:t>
                </a:r>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𝑋</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𝑌</m:t>
                        </m:r>
                      </m:sub>
                    </m:sSub>
                  </m:oMath>
                </a14:m>
                <a:r>
                  <a:rPr lang="en-US" dirty="0"/>
                  <a:t>          </a:t>
                </a:r>
                <a14:m>
                  <m:oMath xmlns:m="http://schemas.openxmlformats.org/officeDocument/2006/math">
                    <m:r>
                      <a:rPr lang="pt-BR" i="1">
                        <a:latin typeface="Cambria Math" panose="02040503050406030204" pitchFamily="18" charset="0"/>
                      </a:rPr>
                      <m:t>𝑋</m:t>
                    </m:r>
                    <m:r>
                      <a:rPr lang="pt-BR" i="1">
                        <a:latin typeface="Cambria Math" panose="02040503050406030204" pitchFamily="18" charset="0"/>
                      </a:rPr>
                      <m:t>∼</m:t>
                    </m:r>
                    <m:r>
                      <a:rPr lang="pt-BR" i="1">
                        <a:latin typeface="Cambria Math" panose="02040503050406030204" pitchFamily="18" charset="0"/>
                      </a:rPr>
                      <m:t>𝑁</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𝜇</m:t>
                            </m:r>
                          </m:e>
                          <m:sub>
                            <m:r>
                              <a:rPr lang="pt-BR" i="1">
                                <a:latin typeface="Cambria Math" panose="02040503050406030204" pitchFamily="18" charset="0"/>
                              </a:rPr>
                              <m:t>𝑋</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𝜎</m:t>
                            </m:r>
                          </m:e>
                          <m:sub>
                            <m:r>
                              <a:rPr lang="pt-BR" i="1">
                                <a:latin typeface="Cambria Math" panose="02040503050406030204" pitchFamily="18" charset="0"/>
                              </a:rPr>
                              <m:t>𝑋</m:t>
                            </m:r>
                          </m:sub>
                          <m:sup>
                            <m:r>
                              <a:rPr lang="pt-BR" i="1">
                                <a:latin typeface="Cambria Math" panose="02040503050406030204" pitchFamily="18" charset="0"/>
                              </a:rPr>
                              <m:t>2</m:t>
                            </m:r>
                          </m:sup>
                        </m:sSubSup>
                      </m:e>
                    </m:d>
                  </m:oMath>
                </a14:m>
                <a:r>
                  <a:rPr lang="en-US" dirty="0"/>
                  <a:t> </a:t>
                </a:r>
                <a14:m>
                  <m:oMath xmlns:m="http://schemas.openxmlformats.org/officeDocument/2006/math">
                    <m:r>
                      <a:rPr lang="es-ES" i="1">
                        <a:latin typeface="Cambria Math" panose="02040503050406030204" pitchFamily="18" charset="0"/>
                      </a:rPr>
                      <m:t>𝑌</m:t>
                    </m:r>
                    <m:r>
                      <a:rPr lang="es-ES" i="1">
                        <a:latin typeface="Cambria Math" panose="02040503050406030204" pitchFamily="18" charset="0"/>
                      </a:rPr>
                      <m:t>∼</m:t>
                    </m:r>
                    <m:r>
                      <a:rPr lang="es-ES" i="1">
                        <a:latin typeface="Cambria Math" panose="02040503050406030204" pitchFamily="18" charset="0"/>
                      </a:rPr>
                      <m:t>𝑁</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1">
                                <a:latin typeface="Cambria Math" panose="02040503050406030204" pitchFamily="18" charset="0"/>
                              </a:rPr>
                              <m:t>𝑌</m:t>
                            </m:r>
                          </m:sub>
                        </m:sSub>
                        <m:r>
                          <a:rPr lang="es-ES" i="1">
                            <a:latin typeface="Cambria Math" panose="02040503050406030204" pitchFamily="18" charset="0"/>
                          </a:rPr>
                          <m:t>,</m:t>
                        </m:r>
                        <m:sSubSup>
                          <m:sSubSupPr>
                            <m:ctrlPr>
                              <a:rPr lang="es-ES" i="1">
                                <a:latin typeface="Cambria Math" panose="02040503050406030204" pitchFamily="18" charset="0"/>
                              </a:rPr>
                            </m:ctrlPr>
                          </m:sSubSupPr>
                          <m:e>
                            <m:r>
                              <a:rPr lang="es-ES" i="1">
                                <a:latin typeface="Cambria Math" panose="02040503050406030204" pitchFamily="18" charset="0"/>
                              </a:rPr>
                              <m:t>𝜎</m:t>
                            </m:r>
                          </m:e>
                          <m:sub>
                            <m:r>
                              <a:rPr lang="es-ES" i="1">
                                <a:latin typeface="Cambria Math" panose="02040503050406030204" pitchFamily="18" charset="0"/>
                              </a:rPr>
                              <m:t>𝑌</m:t>
                            </m:r>
                          </m:sub>
                          <m:sup>
                            <m:r>
                              <a:rPr lang="es-ES" i="1">
                                <a:latin typeface="Cambria Math" panose="02040503050406030204" pitchFamily="18" charset="0"/>
                              </a:rPr>
                              <m:t>2</m:t>
                            </m:r>
                          </m:sup>
                        </m:sSubSup>
                      </m:e>
                    </m:d>
                    <m:r>
                      <a:rPr lang="es-ES" i="1">
                        <a:latin typeface="Cambria Math" panose="02040503050406030204" pitchFamily="18" charset="0"/>
                      </a:rPr>
                      <m:t>,</m:t>
                    </m:r>
                  </m:oMath>
                </a14:m>
                <a:r>
                  <a:rPr lang="en-US" dirty="0"/>
                  <a:t>      </a:t>
                </a:r>
                <a14:m>
                  <m:oMath xmlns:m="http://schemas.openxmlformats.org/officeDocument/2006/math">
                    <m:sSubSup>
                      <m:sSubSupPr>
                        <m:ctrlPr>
                          <a:rPr lang="es-ES" i="1">
                            <a:latin typeface="Cambria Math" panose="02040503050406030204" pitchFamily="18" charset="0"/>
                          </a:rPr>
                        </m:ctrlPr>
                      </m:sSubSupPr>
                      <m:e>
                        <m:r>
                          <a:rPr lang="es-ES" i="1">
                            <a:latin typeface="Cambria Math" panose="02040503050406030204" pitchFamily="18" charset="0"/>
                          </a:rPr>
                          <m:t>𝜎</m:t>
                        </m:r>
                      </m:e>
                      <m:sub>
                        <m:r>
                          <a:rPr lang="es-ES" i="1">
                            <a:latin typeface="Cambria Math" panose="02040503050406030204" pitchFamily="18" charset="0"/>
                          </a:rPr>
                          <m:t>𝑋</m:t>
                        </m:r>
                      </m:sub>
                      <m:sup>
                        <m:r>
                          <a:rPr lang="es-ES" i="1">
                            <a:latin typeface="Cambria Math" panose="02040503050406030204" pitchFamily="18" charset="0"/>
                          </a:rPr>
                          <m:t>2</m:t>
                        </m:r>
                      </m:sup>
                    </m:sSubSup>
                    <m:r>
                      <a:rPr lang="es-ES" i="1">
                        <a:latin typeface="Cambria Math" panose="02040503050406030204" pitchFamily="18" charset="0"/>
                      </a:rPr>
                      <m:t>=</m:t>
                    </m:r>
                    <m:sSubSup>
                      <m:sSubSupPr>
                        <m:ctrlPr>
                          <a:rPr lang="es-ES" i="1">
                            <a:latin typeface="Cambria Math" panose="02040503050406030204" pitchFamily="18" charset="0"/>
                          </a:rPr>
                        </m:ctrlPr>
                      </m:sSubSupPr>
                      <m:e>
                        <m:r>
                          <a:rPr lang="es-ES" i="1">
                            <a:latin typeface="Cambria Math" panose="02040503050406030204" pitchFamily="18" charset="0"/>
                          </a:rPr>
                          <m:t>𝜎</m:t>
                        </m:r>
                      </m:e>
                      <m:sub>
                        <m:r>
                          <a:rPr lang="es-ES" i="1">
                            <a:latin typeface="Cambria Math" panose="02040503050406030204" pitchFamily="18" charset="0"/>
                          </a:rPr>
                          <m:t>𝑌</m:t>
                        </m:r>
                      </m:sub>
                      <m:sup>
                        <m:r>
                          <a:rPr lang="es-ES" i="1">
                            <a:latin typeface="Cambria Math" panose="02040503050406030204" pitchFamily="18" charset="0"/>
                          </a:rPr>
                          <m:t>2</m:t>
                        </m:r>
                      </m:sup>
                    </m:sSubSup>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𝜎</m:t>
                        </m:r>
                      </m:e>
                      <m:sup>
                        <m:r>
                          <a:rPr lang="es-ES" i="1">
                            <a:latin typeface="Cambria Math" panose="02040503050406030204" pitchFamily="18" charset="0"/>
                          </a:rPr>
                          <m:t>2</m:t>
                        </m:r>
                      </m:sup>
                    </m:sSup>
                  </m:oMath>
                </a14:m>
                <a:endParaRPr lang="en-US" dirty="0"/>
              </a:p>
              <a:p>
                <a:r>
                  <a:rPr lang="en-US" dirty="0"/>
                  <a:t>The test statistic will again include an estimate of the average difference: in this case it will be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in the case of the one-sample, we need to scale this difference by the variability in the observations. Since we are assuming the variances in the two populations are the same, it is reasonable to use the information contained in both samples to construct a </a:t>
                </a:r>
                <a:r>
                  <a:rPr lang="en-US" b="1" dirty="0"/>
                  <a:t>pooled </a:t>
                </a:r>
                <a:r>
                  <a:rPr lang="en-US" dirty="0"/>
                  <a:t>sample estimator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F65C0F14-07CA-47A1-BA6A-7E7FA4F84E70}"/>
                  </a:ext>
                </a:extLst>
              </p:cNvPr>
              <p:cNvSpPr>
                <a:spLocks noGrp="1" noRot="1" noChangeAspect="1" noMove="1" noResize="1" noEditPoints="1" noAdjustHandles="1" noChangeArrowheads="1" noChangeShapeType="1" noTextEdit="1"/>
              </p:cNvSpPr>
              <p:nvPr>
                <p:ph idx="1"/>
              </p:nvPr>
            </p:nvSpPr>
            <p:spPr>
              <a:xfrm>
                <a:off x="1484310" y="914401"/>
                <a:ext cx="10018713" cy="4876800"/>
              </a:xfrm>
              <a:blipFill>
                <a:blip r:embed="rId2"/>
                <a:stretch>
                  <a:fillRect l="-1521" r="-1399"/>
                </a:stretch>
              </a:blipFill>
            </p:spPr>
            <p:txBody>
              <a:bodyPr/>
              <a:lstStyle/>
              <a:p>
                <a:r>
                  <a:rPr lang="en-US">
                    <a:noFill/>
                  </a:rPr>
                  <a:t> </a:t>
                </a:r>
              </a:p>
            </p:txBody>
          </p:sp>
        </mc:Fallback>
      </mc:AlternateContent>
    </p:spTree>
    <p:extLst>
      <p:ext uri="{BB962C8B-B14F-4D97-AF65-F5344CB8AC3E}">
        <p14:creationId xmlns:p14="http://schemas.microsoft.com/office/powerpoint/2010/main" val="413213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ABB38A6-B576-4089-AE22-C358244CC6F6}"/>
                  </a:ext>
                </a:extLst>
              </p:cNvPr>
              <p:cNvSpPr>
                <a:spLocks noGrp="1"/>
              </p:cNvSpPr>
              <p:nvPr>
                <p:ph type="title"/>
              </p:nvPr>
            </p:nvSpPr>
            <p:spPr>
              <a:xfrm>
                <a:off x="1484310" y="0"/>
                <a:ext cx="10018713" cy="796414"/>
              </a:xfrm>
            </p:spPr>
            <p:txBody>
              <a:bodyPr>
                <a:normAutofit/>
              </a:bodyPr>
              <a:lstStyle/>
              <a:p>
                <a:r>
                  <a:rPr lang="en-US" dirty="0"/>
                  <a:t>The Pooled Estimator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4ABB38A6-B576-4089-AE22-C358244CC6F6}"/>
                  </a:ext>
                </a:extLst>
              </p:cNvPr>
              <p:cNvSpPr>
                <a:spLocks noGrp="1" noRot="1" noChangeAspect="1" noMove="1" noResize="1" noEditPoints="1" noAdjustHandles="1" noChangeArrowheads="1" noChangeShapeType="1" noTextEdit="1"/>
              </p:cNvSpPr>
              <p:nvPr>
                <p:ph type="title"/>
              </p:nvPr>
            </p:nvSpPr>
            <p:spPr>
              <a:xfrm>
                <a:off x="1484310" y="0"/>
                <a:ext cx="10018713" cy="796414"/>
              </a:xfrm>
              <a:blipFill>
                <a:blip r:embed="rId2"/>
                <a:stretch>
                  <a:fillRect t="-6870" b="-27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7D5CCB-2D3B-45DF-9E75-A16025722AC7}"/>
                  </a:ext>
                </a:extLst>
              </p:cNvPr>
              <p:cNvSpPr>
                <a:spLocks noGrp="1"/>
              </p:cNvSpPr>
              <p:nvPr>
                <p:ph idx="1"/>
              </p:nvPr>
            </p:nvSpPr>
            <p:spPr>
              <a:xfrm>
                <a:off x="1484310" y="993059"/>
                <a:ext cx="10018713" cy="4798142"/>
              </a:xfrm>
            </p:spPr>
            <p:txBody>
              <a:bodyPr/>
              <a:lstStyle/>
              <a:p>
                <a:r>
                  <a:rPr lang="en-US" dirty="0"/>
                  <a:t>If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𝑋</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𝑌</m:t>
                        </m:r>
                      </m:sub>
                      <m:sup>
                        <m:r>
                          <a:rPr lang="en-US" i="1">
                            <a:latin typeface="Cambria Math" panose="02040503050406030204" pitchFamily="18" charset="0"/>
                          </a:rPr>
                          <m:t>2</m:t>
                        </m:r>
                      </m:sup>
                    </m:sSubSup>
                    <m:r>
                      <a:rPr lang="en-US" i="1">
                        <a:latin typeface="Cambria Math" panose="02040503050406030204" pitchFamily="18" charset="0"/>
                      </a:rPr>
                      <m:t> </m:t>
                    </m:r>
                  </m:oMath>
                </a14:m>
                <a:r>
                  <a:rPr lang="en-US" dirty="0"/>
                  <a:t> are the two sample variances (both being estimators of the common variance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𝜎</m:t>
                        </m:r>
                      </m:e>
                      <m:sup>
                        <m:r>
                          <a:rPr lang="en-US" i="1" dirty="0">
                            <a:latin typeface="Cambria Math" panose="02040503050406030204" pitchFamily="18" charset="0"/>
                          </a:rPr>
                          <m:t>2</m:t>
                        </m:r>
                      </m:sup>
                    </m:sSup>
                    <m:r>
                      <a:rPr lang="en-US" b="0" i="0" dirty="0" smtClean="0">
                        <a:latin typeface="Cambria Math" panose="02040503050406030204" pitchFamily="18" charset="0"/>
                      </a:rPr>
                      <m:t>,</m:t>
                    </m:r>
                  </m:oMath>
                </a14:m>
                <a:r>
                  <a:rPr lang="en-US" dirty="0"/>
                  <a:t>  the pooled estimator (denoted by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𝑝</m:t>
                        </m:r>
                      </m:sub>
                      <m:sup>
                        <m:r>
                          <a:rPr lang="en-US" i="1">
                            <a:latin typeface="Cambria Math" panose="02040503050406030204" pitchFamily="18" charset="0"/>
                          </a:rPr>
                          <m:t>2</m:t>
                        </m:r>
                      </m:sup>
                    </m:sSubSup>
                  </m:oMath>
                </a14:m>
                <a:r>
                  <a:rPr lang="en-US" dirty="0"/>
                  <a:t>) of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𝜎</m:t>
                        </m:r>
                      </m:e>
                      <m:sup>
                        <m:r>
                          <a:rPr lang="en-US" i="1" dirty="0">
                            <a:latin typeface="Cambria Math" panose="02040503050406030204" pitchFamily="18" charset="0"/>
                          </a:rPr>
                          <m:t>2</m:t>
                        </m:r>
                      </m:sup>
                    </m:sSup>
                    <m:r>
                      <a:rPr lang="en-US" i="1" dirty="0">
                        <a:latin typeface="Cambria Math" panose="02040503050406030204" pitchFamily="18" charset="0"/>
                      </a:rPr>
                      <m:t> </m:t>
                    </m:r>
                  </m:oMath>
                </a14:m>
                <a:r>
                  <a:rPr lang="en-US" dirty="0"/>
                  <a:t>will be given by</a:t>
                </a:r>
              </a:p>
              <a:p>
                <a:pPr marL="0" indent="0">
                  <a:buNone/>
                </a:pPr>
                <a14:m>
                  <m:oMathPara xmlns:m="http://schemas.openxmlformats.org/officeDocument/2006/math">
                    <m:oMathParaPr>
                      <m:jc m:val="centerGroup"/>
                    </m:oMathParaPr>
                    <m:oMath xmlns:m="http://schemas.openxmlformats.org/officeDocument/2006/math">
                      <m:sSubSup>
                        <m:sSubSupPr>
                          <m:ctrlPr>
                            <a:rPr lang="pt-BR" i="1" smtClean="0">
                              <a:latin typeface="Cambria Math" panose="02040503050406030204" pitchFamily="18" charset="0"/>
                            </a:rPr>
                          </m:ctrlPr>
                        </m:sSubSupPr>
                        <m:e>
                          <m:r>
                            <a:rPr lang="pt-BR" i="1" smtClean="0">
                              <a:latin typeface="Cambria Math" panose="02040503050406030204" pitchFamily="18" charset="0"/>
                            </a:rPr>
                            <m:t>𝑠</m:t>
                          </m:r>
                        </m:e>
                        <m:sub>
                          <m:r>
                            <a:rPr lang="pt-BR" i="1" smtClean="0">
                              <a:latin typeface="Cambria Math" panose="02040503050406030204" pitchFamily="18" charset="0"/>
                            </a:rPr>
                            <m:t>𝑝</m:t>
                          </m:r>
                        </m:sub>
                        <m:sup>
                          <m:r>
                            <a:rPr lang="pt-BR" i="1" smtClean="0">
                              <a:latin typeface="Cambria Math" panose="02040503050406030204" pitchFamily="18" charset="0"/>
                            </a:rPr>
                            <m:t>2</m:t>
                          </m:r>
                        </m:sup>
                      </m:sSubSup>
                      <m:r>
                        <a:rPr lang="pt-BR" i="1" smtClean="0">
                          <a:latin typeface="Cambria Math" panose="02040503050406030204" pitchFamily="18" charset="0"/>
                        </a:rPr>
                        <m:t>=</m:t>
                      </m:r>
                      <m:f>
                        <m:fPr>
                          <m:ctrlPr>
                            <a:rPr lang="pt-BR" i="1" smtClean="0">
                              <a:latin typeface="Cambria Math" panose="02040503050406030204" pitchFamily="18" charset="0"/>
                            </a:rPr>
                          </m:ctrlPr>
                        </m:fPr>
                        <m:num>
                          <m:d>
                            <m:dPr>
                              <m:ctrlPr>
                                <a:rPr lang="pt-BR" i="1" smtClean="0">
                                  <a:latin typeface="Cambria Math" panose="02040503050406030204" pitchFamily="18" charset="0"/>
                                </a:rPr>
                              </m:ctrlPr>
                            </m:dPr>
                            <m:e>
                              <m:r>
                                <a:rPr lang="pt-BR" i="1" smtClean="0">
                                  <a:latin typeface="Cambria Math" panose="02040503050406030204" pitchFamily="18" charset="0"/>
                                </a:rPr>
                                <m:t>𝑛</m:t>
                              </m:r>
                              <m:r>
                                <a:rPr lang="pt-BR" i="1" smtClean="0">
                                  <a:latin typeface="Cambria Math" panose="02040503050406030204" pitchFamily="18" charset="0"/>
                                </a:rPr>
                                <m:t>−1</m:t>
                              </m:r>
                            </m:e>
                          </m:d>
                          <m:sSubSup>
                            <m:sSubSupPr>
                              <m:ctrlPr>
                                <a:rPr lang="pt-BR" i="1" smtClean="0">
                                  <a:latin typeface="Cambria Math" panose="02040503050406030204" pitchFamily="18" charset="0"/>
                                </a:rPr>
                              </m:ctrlPr>
                            </m:sSubSupPr>
                            <m:e>
                              <m:r>
                                <a:rPr lang="pt-BR" i="1" smtClean="0">
                                  <a:latin typeface="Cambria Math" panose="02040503050406030204" pitchFamily="18" charset="0"/>
                                </a:rPr>
                                <m:t>𝑠</m:t>
                              </m:r>
                            </m:e>
                            <m:sub>
                              <m:r>
                                <a:rPr lang="pt-BR" i="1" smtClean="0">
                                  <a:latin typeface="Cambria Math" panose="02040503050406030204" pitchFamily="18" charset="0"/>
                                </a:rPr>
                                <m:t>𝑋</m:t>
                              </m:r>
                            </m:sub>
                            <m:sup>
                              <m:r>
                                <a:rPr lang="pt-BR" i="1" smtClean="0">
                                  <a:latin typeface="Cambria Math" panose="02040503050406030204" pitchFamily="18" charset="0"/>
                                </a:rPr>
                                <m:t>2</m:t>
                              </m:r>
                            </m:sup>
                          </m:sSubSup>
                          <m:r>
                            <a:rPr lang="pt-BR" i="1" smtClean="0">
                              <a:latin typeface="Cambria Math" panose="02040503050406030204" pitchFamily="18" charset="0"/>
                            </a:rPr>
                            <m:t>+</m:t>
                          </m:r>
                          <m:d>
                            <m:dPr>
                              <m:ctrlPr>
                                <a:rPr lang="pt-BR" i="1" smtClean="0">
                                  <a:latin typeface="Cambria Math" panose="02040503050406030204" pitchFamily="18" charset="0"/>
                                </a:rPr>
                              </m:ctrlPr>
                            </m:dPr>
                            <m:e>
                              <m:r>
                                <a:rPr lang="pt-BR" i="1" smtClean="0">
                                  <a:latin typeface="Cambria Math" panose="02040503050406030204" pitchFamily="18" charset="0"/>
                                </a:rPr>
                                <m:t>𝑚</m:t>
                              </m:r>
                              <m:r>
                                <a:rPr lang="pt-BR" i="1" smtClean="0">
                                  <a:latin typeface="Cambria Math" panose="02040503050406030204" pitchFamily="18" charset="0"/>
                                </a:rPr>
                                <m:t>−1</m:t>
                              </m:r>
                            </m:e>
                          </m:d>
                          <m:sSubSup>
                            <m:sSubSupPr>
                              <m:ctrlPr>
                                <a:rPr lang="pt-BR" i="1" smtClean="0">
                                  <a:latin typeface="Cambria Math" panose="02040503050406030204" pitchFamily="18" charset="0"/>
                                </a:rPr>
                              </m:ctrlPr>
                            </m:sSubSupPr>
                            <m:e>
                              <m:r>
                                <a:rPr lang="pt-BR" i="1" smtClean="0">
                                  <a:latin typeface="Cambria Math" panose="02040503050406030204" pitchFamily="18" charset="0"/>
                                </a:rPr>
                                <m:t>𝑠</m:t>
                              </m:r>
                            </m:e>
                            <m:sub>
                              <m:r>
                                <a:rPr lang="pt-BR" i="1" smtClean="0">
                                  <a:latin typeface="Cambria Math" panose="02040503050406030204" pitchFamily="18" charset="0"/>
                                </a:rPr>
                                <m:t>𝑌</m:t>
                              </m:r>
                            </m:sub>
                            <m:sup>
                              <m:r>
                                <a:rPr lang="pt-BR" i="1" smtClean="0">
                                  <a:latin typeface="Cambria Math" panose="02040503050406030204" pitchFamily="18" charset="0"/>
                                </a:rPr>
                                <m:t>2</m:t>
                              </m:r>
                            </m:sup>
                          </m:sSubSup>
                        </m:num>
                        <m:den>
                          <m:d>
                            <m:dPr>
                              <m:ctrlPr>
                                <a:rPr lang="pt-BR" i="1" smtClean="0">
                                  <a:latin typeface="Cambria Math" panose="02040503050406030204" pitchFamily="18" charset="0"/>
                                </a:rPr>
                              </m:ctrlPr>
                            </m:dPr>
                            <m:e>
                              <m:r>
                                <a:rPr lang="pt-BR" i="1" smtClean="0">
                                  <a:latin typeface="Cambria Math" panose="02040503050406030204" pitchFamily="18" charset="0"/>
                                </a:rPr>
                                <m:t>𝑛</m:t>
                              </m:r>
                              <m:r>
                                <a:rPr lang="pt-BR" i="1" smtClean="0">
                                  <a:latin typeface="Cambria Math" panose="02040503050406030204" pitchFamily="18" charset="0"/>
                                </a:rPr>
                                <m:t>−1</m:t>
                              </m:r>
                            </m:e>
                          </m:d>
                          <m:r>
                            <a:rPr lang="pt-BR" i="1" smtClean="0">
                              <a:latin typeface="Cambria Math" panose="02040503050406030204" pitchFamily="18" charset="0"/>
                            </a:rPr>
                            <m:t>+</m:t>
                          </m:r>
                          <m:d>
                            <m:dPr>
                              <m:ctrlPr>
                                <a:rPr lang="pt-BR" i="1" smtClean="0">
                                  <a:latin typeface="Cambria Math" panose="02040503050406030204" pitchFamily="18" charset="0"/>
                                </a:rPr>
                              </m:ctrlPr>
                            </m:dPr>
                            <m:e>
                              <m:r>
                                <a:rPr lang="pt-BR" i="1" smtClean="0">
                                  <a:latin typeface="Cambria Math" panose="02040503050406030204" pitchFamily="18" charset="0"/>
                                </a:rPr>
                                <m:t>𝑚</m:t>
                              </m:r>
                              <m:r>
                                <a:rPr lang="pt-BR" i="1" smtClean="0">
                                  <a:latin typeface="Cambria Math" panose="02040503050406030204" pitchFamily="18" charset="0"/>
                                </a:rPr>
                                <m:t>−1</m:t>
                              </m:r>
                            </m:e>
                          </m:d>
                        </m:den>
                      </m:f>
                    </m:oMath>
                  </m:oMathPara>
                </a14:m>
                <a:endParaRPr lang="en-US" dirty="0"/>
              </a:p>
              <a:p>
                <a:pPr>
                  <a:buFont typeface="Arial" panose="020B0604020202020204" pitchFamily="34" charset="0"/>
                  <a:buChar char="•"/>
                </a:pPr>
                <a:r>
                  <a:rPr lang="en-US" dirty="0"/>
                  <a:t>The reference distribution will be t-distribution with n+m-2 degrees of freedom.</a:t>
                </a:r>
              </a:p>
            </p:txBody>
          </p:sp>
        </mc:Choice>
        <mc:Fallback xmlns="">
          <p:sp>
            <p:nvSpPr>
              <p:cNvPr id="3" name="Content Placeholder 2">
                <a:extLst>
                  <a:ext uri="{FF2B5EF4-FFF2-40B4-BE49-F238E27FC236}">
                    <a16:creationId xmlns:a16="http://schemas.microsoft.com/office/drawing/2014/main" id="{877D5CCB-2D3B-45DF-9E75-A16025722AC7}"/>
                  </a:ext>
                </a:extLst>
              </p:cNvPr>
              <p:cNvSpPr>
                <a:spLocks noGrp="1" noRot="1" noChangeAspect="1" noMove="1" noResize="1" noEditPoints="1" noAdjustHandles="1" noChangeArrowheads="1" noChangeShapeType="1" noTextEdit="1"/>
              </p:cNvSpPr>
              <p:nvPr>
                <p:ph idx="1"/>
              </p:nvPr>
            </p:nvSpPr>
            <p:spPr>
              <a:xfrm>
                <a:off x="1484310" y="993059"/>
                <a:ext cx="10018713" cy="4798142"/>
              </a:xfrm>
              <a:blipFill>
                <a:blip r:embed="rId3"/>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2547542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B5E7-ABDA-4183-A762-ABC182140E09}"/>
              </a:ext>
            </a:extLst>
          </p:cNvPr>
          <p:cNvSpPr>
            <a:spLocks noGrp="1"/>
          </p:cNvSpPr>
          <p:nvPr>
            <p:ph type="title"/>
          </p:nvPr>
        </p:nvSpPr>
        <p:spPr>
          <a:xfrm>
            <a:off x="1366324" y="0"/>
            <a:ext cx="10018713" cy="543232"/>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E9EBEF23-76CF-45F1-99B1-9B86CD744F60}"/>
              </a:ext>
            </a:extLst>
          </p:cNvPr>
          <p:cNvSpPr>
            <a:spLocks noGrp="1"/>
          </p:cNvSpPr>
          <p:nvPr>
            <p:ph idx="1"/>
          </p:nvPr>
        </p:nvSpPr>
        <p:spPr>
          <a:xfrm>
            <a:off x="1484310" y="737419"/>
            <a:ext cx="10018713" cy="6120581"/>
          </a:xfrm>
        </p:spPr>
        <p:txBody>
          <a:bodyPr>
            <a:normAutofit fontScale="62500" lnSpcReduction="20000"/>
          </a:bodyPr>
          <a:lstStyle/>
          <a:p>
            <a:r>
              <a:rPr lang="en-US" sz="3400" dirty="0"/>
              <a:t>In a comparative study of fuel efficiency of cars manufactured in the United States and cars sold in the United States but manufactured in Japan, two sample were selected. Data collected included fuel efficiency, measured in  miles per gallon for U.S. cars (sample 1) and for Japanese cars (sample 2); the summary statistics for each sample are shown below:</a:t>
            </a:r>
          </a:p>
          <a:p>
            <a:endParaRPr lang="en-US" sz="2900" dirty="0"/>
          </a:p>
          <a:p>
            <a:pPr>
              <a:lnSpc>
                <a:spcPct val="120000"/>
              </a:lnSpc>
            </a:pPr>
            <a:r>
              <a:rPr lang="en-US" dirty="0"/>
              <a:t>SAMPLE 1:</a:t>
            </a:r>
          </a:p>
          <a:p>
            <a:pPr>
              <a:lnSpc>
                <a:spcPct val="120000"/>
              </a:lnSpc>
            </a:pPr>
            <a:r>
              <a:rPr lang="en-US" dirty="0"/>
              <a:t>NUMBER OF OBSERVATIONS      = 249</a:t>
            </a:r>
          </a:p>
          <a:p>
            <a:pPr>
              <a:lnSpc>
                <a:spcPct val="120000"/>
              </a:lnSpc>
            </a:pPr>
            <a:r>
              <a:rPr lang="en-US" dirty="0"/>
              <a:t>MEAN                        =  20.14458</a:t>
            </a:r>
          </a:p>
          <a:p>
            <a:pPr>
              <a:lnSpc>
                <a:spcPct val="120000"/>
              </a:lnSpc>
            </a:pPr>
            <a:r>
              <a:rPr lang="en-US" dirty="0"/>
              <a:t>STANDARD DEVIATION          =   6.41470</a:t>
            </a:r>
          </a:p>
          <a:p>
            <a:pPr>
              <a:lnSpc>
                <a:spcPct val="120000"/>
              </a:lnSpc>
            </a:pPr>
            <a:r>
              <a:rPr lang="en-US" dirty="0"/>
              <a:t>STANDARD ERROR OF THE MEAN  =   0.40652</a:t>
            </a:r>
          </a:p>
          <a:p>
            <a:pPr marL="0" indent="0">
              <a:buNone/>
            </a:pPr>
            <a:endParaRPr lang="en-US" dirty="0"/>
          </a:p>
          <a:p>
            <a:pPr>
              <a:lnSpc>
                <a:spcPct val="120000"/>
              </a:lnSpc>
            </a:pPr>
            <a:r>
              <a:rPr lang="en-US" dirty="0"/>
              <a:t>SAMPLE 2:</a:t>
            </a:r>
          </a:p>
          <a:p>
            <a:pPr>
              <a:lnSpc>
                <a:spcPct val="120000"/>
              </a:lnSpc>
            </a:pPr>
            <a:r>
              <a:rPr lang="en-US" dirty="0"/>
              <a:t>NUMBER OF OBSERVATIONS      = 79</a:t>
            </a:r>
          </a:p>
          <a:p>
            <a:pPr>
              <a:lnSpc>
                <a:spcPct val="120000"/>
              </a:lnSpc>
            </a:pPr>
            <a:r>
              <a:rPr lang="en-US" dirty="0"/>
              <a:t>MEAN                        = 30.48101</a:t>
            </a:r>
          </a:p>
          <a:p>
            <a:pPr>
              <a:lnSpc>
                <a:spcPct val="120000"/>
              </a:lnSpc>
            </a:pPr>
            <a:r>
              <a:rPr lang="en-US" dirty="0"/>
              <a:t>STANDARD DEVIATION          =  6.10771</a:t>
            </a:r>
          </a:p>
          <a:p>
            <a:pPr>
              <a:lnSpc>
                <a:spcPct val="120000"/>
              </a:lnSpc>
            </a:pPr>
            <a:r>
              <a:rPr lang="en-US" dirty="0"/>
              <a:t>STANDARD ERROR OF THE MEAN  =  0.68717</a:t>
            </a:r>
          </a:p>
        </p:txBody>
      </p:sp>
    </p:spTree>
    <p:extLst>
      <p:ext uri="{BB962C8B-B14F-4D97-AF65-F5344CB8AC3E}">
        <p14:creationId xmlns:p14="http://schemas.microsoft.com/office/powerpoint/2010/main" val="3580070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0DA6-E173-42DE-926C-7E76F8A01878}"/>
              </a:ext>
            </a:extLst>
          </p:cNvPr>
          <p:cNvSpPr>
            <a:spLocks noGrp="1"/>
          </p:cNvSpPr>
          <p:nvPr>
            <p:ph type="title"/>
          </p:nvPr>
        </p:nvSpPr>
        <p:spPr>
          <a:xfrm>
            <a:off x="1405653" y="0"/>
            <a:ext cx="10018713" cy="759542"/>
          </a:xfrm>
        </p:spPr>
        <p:txBody>
          <a:bodyPr/>
          <a:lstStyle/>
          <a:p>
            <a:r>
              <a:rPr lang="en-US" dirty="0"/>
              <a:t>Analysis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976C6D-CA05-4050-912A-523ED99BB78D}"/>
                  </a:ext>
                </a:extLst>
              </p:cNvPr>
              <p:cNvSpPr>
                <a:spLocks noGrp="1"/>
              </p:cNvSpPr>
              <p:nvPr>
                <p:ph idx="1"/>
              </p:nvPr>
            </p:nvSpPr>
            <p:spPr>
              <a:xfrm>
                <a:off x="1405652" y="985682"/>
                <a:ext cx="10018713" cy="5788743"/>
              </a:xfrm>
            </p:spPr>
            <p:txBody>
              <a:bodyPr>
                <a:normAutofit/>
              </a:bodyPr>
              <a:lstStyle/>
              <a:p>
                <a:r>
                  <a:rPr lang="en-US" dirty="0"/>
                  <a:t>The number of degrees of freedom is:  n+m-2 = 326</a:t>
                </a:r>
              </a:p>
              <a:p>
                <a:r>
                  <a:rPr lang="en-US" dirty="0"/>
                  <a:t>The pooled standard deviation is: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𝑝</m:t>
                        </m:r>
                      </m:sub>
                    </m:sSub>
                  </m:oMath>
                </a14:m>
                <a:r>
                  <a:rPr lang="en-US" dirty="0"/>
                  <a:t> = 6.34260</a:t>
                </a:r>
              </a:p>
              <a:p>
                <a:r>
                  <a:rPr lang="en-US" dirty="0"/>
                  <a:t>The calculated test statistic is:  t = -12.62059</a:t>
                </a:r>
              </a:p>
              <a:p>
                <a:r>
                  <a:rPr lang="en-US" dirty="0"/>
                  <a:t>If we test the null hypothesis (it is a two-tailed test) at a </a:t>
                </a:r>
              </a:p>
              <a:p>
                <a:r>
                  <a:rPr lang="en-US" dirty="0"/>
                  <a:t>significance level </a:t>
                </a:r>
                <a14:m>
                  <m:oMath xmlns:m="http://schemas.openxmlformats.org/officeDocument/2006/math">
                    <m:r>
                      <a:rPr lang="en-US" i="1" dirty="0" smtClean="0">
                        <a:latin typeface="Cambria Math" panose="02040503050406030204" pitchFamily="18" charset="0"/>
                      </a:rPr>
                      <m:t>𝛼</m:t>
                    </m:r>
                    <m:r>
                      <a:rPr lang="en-US" i="1" dirty="0" smtClean="0">
                        <a:latin typeface="Cambria Math" panose="02040503050406030204" pitchFamily="18" charset="0"/>
                      </a:rPr>
                      <m:t>= 0.05 </m:t>
                    </m:r>
                  </m:oMath>
                </a14:m>
                <a:r>
                  <a:rPr lang="en-US" dirty="0"/>
                  <a:t>we will reject it if </a:t>
                </a:r>
              </a:p>
              <a:p>
                <a:r>
                  <a:rPr lang="en-US" dirty="0"/>
                  <a:t>t exceeds the critical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−2</m:t>
                        </m:r>
                      </m:sub>
                    </m:sSub>
                    <m:r>
                      <a:rPr lang="en-US" i="1">
                        <a:latin typeface="Cambria Math" panose="02040503050406030204" pitchFamily="18" charset="0"/>
                      </a:rPr>
                      <m:t>=1.9673.</m:t>
                    </m:r>
                  </m:oMath>
                </a14:m>
                <a:r>
                  <a:rPr lang="en-US" dirty="0"/>
                  <a:t>    The absolute value of the test statistic for our example, 12.62059, is much greater than the critical value of 1.9673, so we reject the null hypothesis and conclude that the two-population means are different at the 0.05 significance level (or at any level really).</a:t>
                </a:r>
              </a:p>
            </p:txBody>
          </p:sp>
        </mc:Choice>
        <mc:Fallback xmlns="">
          <p:sp>
            <p:nvSpPr>
              <p:cNvPr id="3" name="Content Placeholder 2">
                <a:extLst>
                  <a:ext uri="{FF2B5EF4-FFF2-40B4-BE49-F238E27FC236}">
                    <a16:creationId xmlns:a16="http://schemas.microsoft.com/office/drawing/2014/main" id="{AE976C6D-CA05-4050-912A-523ED99BB78D}"/>
                  </a:ext>
                </a:extLst>
              </p:cNvPr>
              <p:cNvSpPr>
                <a:spLocks noGrp="1" noRot="1" noChangeAspect="1" noMove="1" noResize="1" noEditPoints="1" noAdjustHandles="1" noChangeArrowheads="1" noChangeShapeType="1" noTextEdit="1"/>
              </p:cNvSpPr>
              <p:nvPr>
                <p:ph idx="1"/>
              </p:nvPr>
            </p:nvSpPr>
            <p:spPr>
              <a:xfrm>
                <a:off x="1405652" y="985682"/>
                <a:ext cx="10018713" cy="5788743"/>
              </a:xfrm>
              <a:blipFill>
                <a:blip r:embed="rId2"/>
                <a:stretch>
                  <a:fillRect l="-1582" r="-1096"/>
                </a:stretch>
              </a:blipFill>
            </p:spPr>
            <p:txBody>
              <a:bodyPr/>
              <a:lstStyle/>
              <a:p>
                <a:r>
                  <a:rPr lang="en-US">
                    <a:noFill/>
                  </a:rPr>
                  <a:t> </a:t>
                </a:r>
              </a:p>
            </p:txBody>
          </p:sp>
        </mc:Fallback>
      </mc:AlternateContent>
    </p:spTree>
    <p:extLst>
      <p:ext uri="{BB962C8B-B14F-4D97-AF65-F5344CB8AC3E}">
        <p14:creationId xmlns:p14="http://schemas.microsoft.com/office/powerpoint/2010/main" val="2987172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2BC2-7FF6-44EF-989C-158690F4156E}"/>
              </a:ext>
            </a:extLst>
          </p:cNvPr>
          <p:cNvSpPr>
            <a:spLocks noGrp="1"/>
          </p:cNvSpPr>
          <p:nvPr>
            <p:ph type="title"/>
          </p:nvPr>
        </p:nvSpPr>
        <p:spPr>
          <a:xfrm>
            <a:off x="1484310" y="0"/>
            <a:ext cx="10018713" cy="631723"/>
          </a:xfrm>
        </p:spPr>
        <p:txBody>
          <a:bodyPr>
            <a:normAutofit fontScale="90000"/>
          </a:bodyPr>
          <a:lstStyle/>
          <a:p>
            <a:r>
              <a:rPr lang="en-US" dirty="0"/>
              <a:t>Confidence Interval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5C2EEF-10EF-412C-9FD0-ADE4BB14989B}"/>
                  </a:ext>
                </a:extLst>
              </p:cNvPr>
              <p:cNvSpPr>
                <a:spLocks noGrp="1"/>
              </p:cNvSpPr>
              <p:nvPr>
                <p:ph idx="1"/>
              </p:nvPr>
            </p:nvSpPr>
            <p:spPr>
              <a:xfrm>
                <a:off x="1484309" y="1546122"/>
                <a:ext cx="10018713" cy="4717026"/>
              </a:xfrm>
            </p:spPr>
            <p:txBody>
              <a:bodyPr>
                <a:normAutofit fontScale="70000" lnSpcReduction="20000"/>
              </a:bodyPr>
              <a:lstStyle/>
              <a:p>
                <a:r>
                  <a:rPr lang="en-US" dirty="0"/>
                  <a:t>The construction of a 95% confidence interval for the difference of the means is straight forward. The interval is </a:t>
                </a:r>
              </a:p>
              <a:p>
                <a:pPr marL="0" indent="0">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𝑦</m:t>
                              </m:r>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𝑥</m:t>
                              </m:r>
                            </m:e>
                          </m:acc>
                        </m:e>
                      </m:d>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f>
                            <m:fPr>
                              <m:ctrlPr>
                                <a:rPr lang="en-US" i="1" dirty="0" smtClean="0">
                                  <a:latin typeface="Cambria Math" panose="02040503050406030204" pitchFamily="18" charset="0"/>
                                </a:rPr>
                              </m:ctrlPr>
                            </m:fPr>
                            <m:num>
                              <m:r>
                                <a:rPr lang="en-US" i="1" dirty="0" smtClean="0">
                                  <a:latin typeface="Cambria Math" panose="02040503050406030204" pitchFamily="18" charset="0"/>
                                </a:rPr>
                                <m:t>𝛼</m:t>
                              </m:r>
                            </m:num>
                            <m:den>
                              <m:r>
                                <a:rPr lang="en-US" i="1" dirty="0" smtClean="0">
                                  <a:latin typeface="Cambria Math" panose="02040503050406030204" pitchFamily="18" charset="0"/>
                                </a:rPr>
                                <m:t>2</m:t>
                              </m:r>
                            </m:den>
                          </m:f>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−2</m:t>
                          </m:r>
                        </m:sub>
                      </m:sSub>
                      <m:rad>
                        <m:radPr>
                          <m:degHide m:val="on"/>
                          <m:ctrlPr>
                            <a:rPr lang="en-US" i="1" dirty="0" smtClean="0">
                              <a:latin typeface="Cambria Math" panose="02040503050406030204" pitchFamily="18" charset="0"/>
                            </a:rPr>
                          </m:ctrlPr>
                        </m:radPr>
                        <m:deg/>
                        <m:e>
                          <m:d>
                            <m:dPr>
                              <m:begChr m:val="{"/>
                              <m:ctrlPr>
                                <a:rPr lang="en-US" i="1" dirty="0" smtClean="0">
                                  <a:latin typeface="Cambria Math" panose="02040503050406030204" pitchFamily="18" charset="0"/>
                                </a:rPr>
                              </m:ctrlPr>
                            </m:dPr>
                            <m:e>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smtClean="0">
                                      <a:latin typeface="Cambria Math" panose="02040503050406030204" pitchFamily="18" charset="0"/>
                                    </a:rPr>
                                    <m:t>𝑝</m:t>
                                  </m:r>
                                </m:sub>
                                <m:sup>
                                  <m:r>
                                    <a:rPr lang="en-US" i="1" dirty="0" smtClean="0">
                                      <a:latin typeface="Cambria Math" panose="02040503050406030204" pitchFamily="18" charset="0"/>
                                    </a:rPr>
                                    <m:t>2</m:t>
                                  </m:r>
                                </m:sup>
                              </m:sSubSup>
                              <m:d>
                                <m:dPr>
                                  <m:endChr m:val="}"/>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𝑛</m:t>
                                      </m:r>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𝑚</m:t>
                                      </m:r>
                                    </m:den>
                                  </m:f>
                                </m:e>
                              </m:d>
                            </m:e>
                          </m:d>
                        </m:e>
                      </m:rad>
                    </m:oMath>
                  </m:oMathPara>
                </a14:m>
                <a:endParaRPr lang="en-US" dirty="0"/>
              </a:p>
              <a:p>
                <a:endParaRPr lang="en-US" dirty="0"/>
              </a:p>
              <a:p>
                <a:pPr marL="0" indent="0">
                  <a:buNone/>
                </a:pPr>
                <a:r>
                  <a:rPr lang="en-US" dirty="0"/>
                  <a:t>          which yields </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smtClean="0">
                              <a:latin typeface="Cambria Math" panose="02040503050406030204" pitchFamily="18" charset="0"/>
                            </a:rPr>
                            <m:t>30.481−20.145</m:t>
                          </m:r>
                        </m:e>
                      </m:d>
                      <m:r>
                        <a:rPr lang="en-US" i="1" smtClean="0">
                          <a:latin typeface="Cambria Math" panose="02040503050406030204" pitchFamily="18" charset="0"/>
                        </a:rPr>
                        <m:t>±1.9673</m:t>
                      </m:r>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6.3426</m:t>
                          </m:r>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249</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79</m:t>
                                  </m:r>
                                </m:den>
                              </m:f>
                            </m:e>
                          </m:d>
                        </m:e>
                      </m:rad>
                      <m:r>
                        <a:rPr lang="en-US" i="1" smtClean="0">
                          <a:latin typeface="Cambria Math" panose="02040503050406030204" pitchFamily="18" charset="0"/>
                        </a:rPr>
                        <m:t>=10.336±0.325</m:t>
                      </m:r>
                    </m:oMath>
                  </m:oMathPara>
                </a14:m>
                <a:endParaRPr lang="en-US" dirty="0"/>
              </a:p>
              <a:p>
                <a:pPr marL="0" indent="0">
                  <a:buNone/>
                </a:pPr>
                <a:endParaRPr lang="en-US" dirty="0"/>
              </a:p>
              <a:p>
                <a:pPr marL="0" indent="0">
                  <a:buNone/>
                </a:pPr>
                <a:r>
                  <a:rPr lang="en-US" dirty="0"/>
                  <a:t>            resulting in the interval (10.011, 10.661).</a:t>
                </a:r>
              </a:p>
              <a:p>
                <a:endParaRPr lang="en-US" dirty="0"/>
              </a:p>
              <a:p>
                <a:pPr marL="0" indent="0">
                  <a:buNone/>
                </a:pPr>
                <a:r>
                  <a:rPr lang="en-US" dirty="0"/>
                  <a:t>            It should be noted that, because the samples are large, the normal approximation would produce a virtually identical interval.</a:t>
                </a:r>
              </a:p>
              <a:p>
                <a:endParaRPr lang="en-US" dirty="0"/>
              </a:p>
            </p:txBody>
          </p:sp>
        </mc:Choice>
        <mc:Fallback xmlns="">
          <p:sp>
            <p:nvSpPr>
              <p:cNvPr id="3" name="Content Placeholder 2">
                <a:extLst>
                  <a:ext uri="{FF2B5EF4-FFF2-40B4-BE49-F238E27FC236}">
                    <a16:creationId xmlns:a16="http://schemas.microsoft.com/office/drawing/2014/main" id="{7B5C2EEF-10EF-412C-9FD0-ADE4BB14989B}"/>
                  </a:ext>
                </a:extLst>
              </p:cNvPr>
              <p:cNvSpPr>
                <a:spLocks noGrp="1" noRot="1" noChangeAspect="1" noMove="1" noResize="1" noEditPoints="1" noAdjustHandles="1" noChangeArrowheads="1" noChangeShapeType="1" noTextEdit="1"/>
              </p:cNvSpPr>
              <p:nvPr>
                <p:ph idx="1"/>
              </p:nvPr>
            </p:nvSpPr>
            <p:spPr>
              <a:xfrm>
                <a:off x="1484309" y="1546122"/>
                <a:ext cx="10018713" cy="4717026"/>
              </a:xfrm>
              <a:blipFill>
                <a:blip r:embed="rId2"/>
                <a:stretch>
                  <a:fillRect l="-852" t="-3881"/>
                </a:stretch>
              </a:blipFill>
            </p:spPr>
            <p:txBody>
              <a:bodyPr/>
              <a:lstStyle/>
              <a:p>
                <a:r>
                  <a:rPr lang="en-US">
                    <a:noFill/>
                  </a:rPr>
                  <a:t> </a:t>
                </a:r>
              </a:p>
            </p:txBody>
          </p:sp>
        </mc:Fallback>
      </mc:AlternateContent>
    </p:spTree>
    <p:extLst>
      <p:ext uri="{BB962C8B-B14F-4D97-AF65-F5344CB8AC3E}">
        <p14:creationId xmlns:p14="http://schemas.microsoft.com/office/powerpoint/2010/main" val="20127109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2D267-1A6C-4464-8A87-C176763A7C56}"/>
              </a:ext>
            </a:extLst>
          </p:cNvPr>
          <p:cNvSpPr>
            <a:spLocks noGrp="1"/>
          </p:cNvSpPr>
          <p:nvPr>
            <p:ph type="title"/>
          </p:nvPr>
        </p:nvSpPr>
        <p:spPr>
          <a:xfrm>
            <a:off x="1484311" y="0"/>
            <a:ext cx="10018713" cy="894735"/>
          </a:xfrm>
        </p:spPr>
        <p:txBody>
          <a:bodyPr>
            <a:normAutofit/>
          </a:bodyPr>
          <a:lstStyle/>
          <a:p>
            <a:r>
              <a:rPr lang="en-US" dirty="0"/>
              <a:t>Testing if Two Proportions Are the Same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02D6F7-B571-4B96-9BE5-79E7F0570781}"/>
                  </a:ext>
                </a:extLst>
              </p:cNvPr>
              <p:cNvSpPr>
                <a:spLocks noGrp="1"/>
              </p:cNvSpPr>
              <p:nvPr>
                <p:ph idx="1"/>
              </p:nvPr>
            </p:nvSpPr>
            <p:spPr>
              <a:xfrm>
                <a:off x="1484310" y="786581"/>
                <a:ext cx="10018713" cy="5004619"/>
              </a:xfrm>
            </p:spPr>
            <p:txBody>
              <a:bodyPr/>
              <a:lstStyle/>
              <a:p>
                <a:r>
                  <a:rPr lang="en-US" dirty="0"/>
                  <a:t>The arguments behind the two-sample t-test can be adapted to the case where we are interested in determining if the proportions of some characteristic in two populations are the same. For example, consider the question  Are the proportions of male and female SAT test takers who score 700 or higher in the Math portion the same. </a:t>
                </a:r>
              </a:p>
              <a:p>
                <a:r>
                  <a:rPr lang="en-US" dirty="0"/>
                  <a:t>Assume we have two independent random samples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𝑀</m:t>
                        </m:r>
                      </m:sub>
                    </m:sSub>
                  </m:oMath>
                </a14:m>
                <a:r>
                  <a:rPr lang="en-US" dirty="0"/>
                  <a:t>  of male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𝐹</m:t>
                        </m:r>
                      </m:sub>
                    </m:sSub>
                  </m:oMath>
                </a14:m>
                <a:r>
                  <a:rPr lang="en-US" dirty="0"/>
                  <a:t> female candidates respectively. Let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𝑀</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i="1">
                            <a:latin typeface="Cambria Math" panose="02040503050406030204" pitchFamily="18" charset="0"/>
                          </a:rPr>
                          <m:t>𝐹</m:t>
                        </m:r>
                      </m:sub>
                    </m:sSub>
                  </m:oMath>
                </a14:m>
                <a:r>
                  <a:rPr lang="en-US" dirty="0"/>
                  <a:t> be the number of males and females scoring 700 or higher in their respective samples. 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𝑀</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𝐹</m:t>
                        </m:r>
                      </m:sub>
                    </m:sSub>
                  </m:oMath>
                </a14:m>
                <a:r>
                  <a:rPr lang="en-US" dirty="0"/>
                  <a:t>  be the proportions of males and females scoring 700 or higher in their respective populations. </a:t>
                </a:r>
              </a:p>
            </p:txBody>
          </p:sp>
        </mc:Choice>
        <mc:Fallback xmlns="">
          <p:sp>
            <p:nvSpPr>
              <p:cNvPr id="3" name="Content Placeholder 2">
                <a:extLst>
                  <a:ext uri="{FF2B5EF4-FFF2-40B4-BE49-F238E27FC236}">
                    <a16:creationId xmlns:a16="http://schemas.microsoft.com/office/drawing/2014/main" id="{8F02D6F7-B571-4B96-9BE5-79E7F0570781}"/>
                  </a:ext>
                </a:extLst>
              </p:cNvPr>
              <p:cNvSpPr>
                <a:spLocks noGrp="1" noRot="1" noChangeAspect="1" noMove="1" noResize="1" noEditPoints="1" noAdjustHandles="1" noChangeArrowheads="1" noChangeShapeType="1" noTextEdit="1"/>
              </p:cNvSpPr>
              <p:nvPr>
                <p:ph idx="1"/>
              </p:nvPr>
            </p:nvSpPr>
            <p:spPr>
              <a:xfrm>
                <a:off x="1484310" y="786581"/>
                <a:ext cx="10018713" cy="5004619"/>
              </a:xfrm>
              <a:blipFill>
                <a:blip r:embed="rId2"/>
                <a:stretch>
                  <a:fillRect l="-1521" r="-304"/>
                </a:stretch>
              </a:blipFill>
            </p:spPr>
            <p:txBody>
              <a:bodyPr/>
              <a:lstStyle/>
              <a:p>
                <a:r>
                  <a:rPr lang="en-US">
                    <a:noFill/>
                  </a:rPr>
                  <a:t> </a:t>
                </a:r>
              </a:p>
            </p:txBody>
          </p:sp>
        </mc:Fallback>
      </mc:AlternateContent>
    </p:spTree>
    <p:extLst>
      <p:ext uri="{BB962C8B-B14F-4D97-AF65-F5344CB8AC3E}">
        <p14:creationId xmlns:p14="http://schemas.microsoft.com/office/powerpoint/2010/main" val="3815682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67B7-66FF-4F1C-A80F-A2FB185F564C}"/>
              </a:ext>
            </a:extLst>
          </p:cNvPr>
          <p:cNvSpPr>
            <a:spLocks noGrp="1"/>
          </p:cNvSpPr>
          <p:nvPr>
            <p:ph type="title"/>
          </p:nvPr>
        </p:nvSpPr>
        <p:spPr>
          <a:xfrm>
            <a:off x="1484310" y="0"/>
            <a:ext cx="10018713" cy="543232"/>
          </a:xfrm>
        </p:spPr>
        <p:txBody>
          <a:bodyPr>
            <a:normAutofit fontScale="90000"/>
          </a:bodyPr>
          <a:lstStyle/>
          <a:p>
            <a:r>
              <a:rPr lang="en-US" dirty="0"/>
              <a:t>Analysis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7E9E1F-5625-49D9-B2B6-7C8572631CB0}"/>
                  </a:ext>
                </a:extLst>
              </p:cNvPr>
              <p:cNvSpPr>
                <a:spLocks noGrp="1"/>
              </p:cNvSpPr>
              <p:nvPr>
                <p:ph idx="1"/>
              </p:nvPr>
            </p:nvSpPr>
            <p:spPr>
              <a:xfrm>
                <a:off x="1484310" y="747253"/>
                <a:ext cx="10018713" cy="6007508"/>
              </a:xfrm>
            </p:spPr>
            <p:txBody>
              <a:bodyPr>
                <a:normAutofit fontScale="92500" lnSpcReduction="20000"/>
              </a:bodyPr>
              <a:lstStyle/>
              <a:p>
                <a:r>
                  <a:rPr lang="en-US" sz="2000" b="1" dirty="0"/>
                  <a:t>The null hypothesis </a:t>
                </a:r>
                <a:r>
                  <a:rPr lang="en-US" sz="2000" dirty="0"/>
                  <a:t>- It is simply   </a:t>
                </a:r>
                <a14:m>
                  <m:oMath xmlns:m="http://schemas.openxmlformats.org/officeDocument/2006/math">
                    <m:sSub>
                      <m:sSubPr>
                        <m:ctrlPr>
                          <a:rPr lang="pt-BR" sz="2000" i="1" smtClean="0">
                            <a:latin typeface="Cambria Math" panose="02040503050406030204" pitchFamily="18" charset="0"/>
                          </a:rPr>
                        </m:ctrlPr>
                      </m:sSubPr>
                      <m:e>
                        <m:r>
                          <a:rPr lang="pt-BR" sz="2000" i="1" smtClean="0">
                            <a:latin typeface="Cambria Math" panose="02040503050406030204" pitchFamily="18" charset="0"/>
                          </a:rPr>
                          <m:t>𝐻</m:t>
                        </m:r>
                      </m:e>
                      <m:sub>
                        <m:r>
                          <a:rPr lang="pt-BR" sz="2000" i="1" smtClean="0">
                            <a:latin typeface="Cambria Math" panose="02040503050406030204" pitchFamily="18" charset="0"/>
                          </a:rPr>
                          <m:t>0</m:t>
                        </m:r>
                      </m:sub>
                    </m:sSub>
                    <m:r>
                      <a:rPr lang="pt-BR" sz="2000" i="1" smtClean="0">
                        <a:latin typeface="Cambria Math" panose="02040503050406030204" pitchFamily="18" charset="0"/>
                      </a:rPr>
                      <m:t>:</m:t>
                    </m:r>
                    <m:sSub>
                      <m:sSubPr>
                        <m:ctrlPr>
                          <a:rPr lang="pt-BR" sz="2000" i="1" smtClean="0">
                            <a:latin typeface="Cambria Math" panose="02040503050406030204" pitchFamily="18" charset="0"/>
                          </a:rPr>
                        </m:ctrlPr>
                      </m:sSubPr>
                      <m:e>
                        <m:r>
                          <a:rPr lang="pt-BR" sz="2000" i="1" smtClean="0">
                            <a:latin typeface="Cambria Math" panose="02040503050406030204" pitchFamily="18" charset="0"/>
                          </a:rPr>
                          <m:t>𝑝</m:t>
                        </m:r>
                      </m:e>
                      <m:sub>
                        <m:r>
                          <a:rPr lang="pt-BR" sz="2000" i="1" smtClean="0">
                            <a:latin typeface="Cambria Math" panose="02040503050406030204" pitchFamily="18" charset="0"/>
                          </a:rPr>
                          <m:t>𝑀</m:t>
                        </m:r>
                      </m:sub>
                    </m:sSub>
                    <m:r>
                      <a:rPr lang="pt-BR" sz="2000" i="1" smtClean="0">
                        <a:latin typeface="Cambria Math" panose="02040503050406030204" pitchFamily="18" charset="0"/>
                      </a:rPr>
                      <m:t>=</m:t>
                    </m:r>
                    <m:sSub>
                      <m:sSubPr>
                        <m:ctrlPr>
                          <a:rPr lang="pt-BR" sz="2000" i="1" smtClean="0">
                            <a:latin typeface="Cambria Math" panose="02040503050406030204" pitchFamily="18" charset="0"/>
                          </a:rPr>
                        </m:ctrlPr>
                      </m:sSubPr>
                      <m:e>
                        <m:r>
                          <a:rPr lang="pt-BR" sz="2000" i="1" smtClean="0">
                            <a:latin typeface="Cambria Math" panose="02040503050406030204" pitchFamily="18" charset="0"/>
                          </a:rPr>
                          <m:t>𝑝</m:t>
                        </m:r>
                      </m:e>
                      <m:sub>
                        <m:r>
                          <a:rPr lang="pt-BR" sz="2000" i="1" smtClean="0">
                            <a:latin typeface="Cambria Math" panose="02040503050406030204" pitchFamily="18" charset="0"/>
                          </a:rPr>
                          <m:t>𝐹</m:t>
                        </m:r>
                      </m:sub>
                    </m:sSub>
                  </m:oMath>
                </a14:m>
                <a:endParaRPr lang="en-US" sz="2000" dirty="0"/>
              </a:p>
              <a:p>
                <a:r>
                  <a:rPr lang="en-US" sz="2000" b="1" dirty="0"/>
                  <a:t>The Test Statistic </a:t>
                </a:r>
                <a:r>
                  <a:rPr lang="en-US" sz="2000" dirty="0"/>
                  <a:t>- Intuitively the larger the difference between the estimates of the proportions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𝐹</m:t>
                        </m:r>
                      </m:sub>
                    </m:sSub>
                  </m:oMath>
                </a14:m>
                <a:r>
                  <a:rPr lang="en-US" sz="2000" dirty="0"/>
                  <a:t> in the samples, </a:t>
                </a:r>
                <a14:m>
                  <m:oMath xmlns:m="http://schemas.openxmlformats.org/officeDocument/2006/math">
                    <m:acc>
                      <m:accPr>
                        <m:chr m:val="̂"/>
                        <m:ctrlPr>
                          <a:rPr lang="en-US" sz="2000" i="1" dirty="0">
                            <a:latin typeface="Cambria Math" panose="02040503050406030204" pitchFamily="18" charset="0"/>
                          </a:rPr>
                        </m:ctrlPr>
                      </m:acc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𝑀</m:t>
                            </m:r>
                          </m:sub>
                        </m:sSub>
                      </m:e>
                    </m:acc>
                  </m:oMath>
                </a14:m>
                <a:r>
                  <a:rPr lang="en-US" sz="2000" dirty="0"/>
                  <a:t>   and </a:t>
                </a:r>
                <a14:m>
                  <m:oMath xmlns:m="http://schemas.openxmlformats.org/officeDocument/2006/math">
                    <m:acc>
                      <m:accPr>
                        <m:chr m:val="̂"/>
                        <m:ctrlPr>
                          <a:rPr lang="en-US" sz="2000" i="1" dirty="0">
                            <a:latin typeface="Cambria Math" panose="02040503050406030204" pitchFamily="18" charset="0"/>
                          </a:rPr>
                        </m:ctrlPr>
                      </m:acc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b="0" i="1" dirty="0" smtClean="0">
                                <a:latin typeface="Cambria Math" panose="02040503050406030204" pitchFamily="18" charset="0"/>
                              </a:rPr>
                              <m:t>𝐹</m:t>
                            </m:r>
                          </m:sub>
                        </m:sSub>
                      </m:e>
                    </m:acc>
                  </m:oMath>
                </a14:m>
                <a:r>
                  <a:rPr lang="en-US" sz="2000" dirty="0"/>
                  <a:t> , the more evidence we will have against </a:t>
                </a:r>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𝐻</m:t>
                        </m:r>
                      </m:e>
                      <m:sub>
                        <m:r>
                          <a:rPr lang="pt-BR" sz="2000" i="1">
                            <a:latin typeface="Cambria Math" panose="02040503050406030204" pitchFamily="18" charset="0"/>
                          </a:rPr>
                          <m:t>0</m:t>
                        </m:r>
                      </m:sub>
                    </m:sSub>
                    <m:r>
                      <a:rPr lang="pt-BR" sz="2000" i="1">
                        <a:latin typeface="Cambria Math" panose="02040503050406030204" pitchFamily="18" charset="0"/>
                      </a:rPr>
                      <m:t> </m:t>
                    </m:r>
                  </m:oMath>
                </a14:m>
                <a:r>
                  <a:rPr lang="en-US" sz="2000" dirty="0"/>
                  <a:t>. We need, of course, scale this difference by a measure of its variability, its sample standard deviation.</a:t>
                </a:r>
              </a:p>
              <a:p>
                <a:pPr marL="0" indent="0">
                  <a:buNone/>
                </a:pPr>
                <a:r>
                  <a:rPr lang="en-US" sz="2000" dirty="0"/>
                  <a:t>      The estimates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𝐹</m:t>
                        </m:r>
                      </m:sub>
                    </m:sSub>
                  </m:oMath>
                </a14:m>
                <a:r>
                  <a:rPr lang="en-US" sz="2000" dirty="0"/>
                  <a:t>,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e>
                    </m:acc>
                    <m:r>
                      <a:rPr lang="en-US" sz="2000" i="1">
                        <a:latin typeface="Cambria Math" panose="02040503050406030204" pitchFamily="18" charset="0"/>
                      </a:rPr>
                      <m:t> </m:t>
                    </m:r>
                  </m:oMath>
                </a14:m>
                <a:r>
                  <a:rPr lang="en-US" sz="2000" dirty="0"/>
                  <a:t> and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𝐹</m:t>
                            </m:r>
                          </m:sub>
                        </m:sSub>
                      </m:e>
                    </m:acc>
                    <m:r>
                      <a:rPr lang="en-US" sz="2000" i="1">
                        <a:latin typeface="Cambria Math" panose="02040503050406030204" pitchFamily="18" charset="0"/>
                      </a:rPr>
                      <m:t> </m:t>
                    </m:r>
                  </m:oMath>
                </a14:m>
                <a:r>
                  <a:rPr lang="en-US" sz="2000" dirty="0"/>
                  <a:t> are simply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𝑀</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𝑀</m:t>
                            </m:r>
                          </m:sub>
                        </m:sSub>
                      </m:den>
                    </m:f>
                  </m:oMath>
                </a14:m>
                <a:r>
                  <a:rPr lang="en-US" sz="2000" dirty="0"/>
                  <a:t>    and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b="0" i="1" smtClean="0">
                                <a:latin typeface="Cambria Math" panose="02040503050406030204" pitchFamily="18" charset="0"/>
                              </a:rPr>
                              <m:t>𝐹</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𝐹</m:t>
                            </m:r>
                          </m:sub>
                        </m:sSub>
                      </m:den>
                    </m:f>
                  </m:oMath>
                </a14:m>
                <a:r>
                  <a:rPr lang="en-US" sz="2000" dirty="0"/>
                  <a:t> . It is easy    to see that </a:t>
                </a:r>
                <a14:m>
                  <m:oMath xmlns:m="http://schemas.openxmlformats.org/officeDocument/2006/math">
                    <m:r>
                      <a:rPr lang="de-DE" sz="2000" i="1" smtClean="0">
                        <a:latin typeface="Cambria Math" panose="02040503050406030204" pitchFamily="18" charset="0"/>
                      </a:rPr>
                      <m:t>𝐸</m:t>
                    </m:r>
                    <m:d>
                      <m:dPr>
                        <m:ctrlPr>
                          <a:rPr lang="de-DE" sz="2000" i="1" smtClean="0">
                            <a:latin typeface="Cambria Math" panose="02040503050406030204" pitchFamily="18" charset="0"/>
                          </a:rPr>
                        </m:ctrlPr>
                      </m:dPr>
                      <m:e>
                        <m:acc>
                          <m:accPr>
                            <m:chr m:val="̂"/>
                            <m:ctrlPr>
                              <a:rPr lang="de-DE" sz="2000" i="1" smtClean="0">
                                <a:latin typeface="Cambria Math" panose="02040503050406030204" pitchFamily="18" charset="0"/>
                              </a:rPr>
                            </m:ctrlPr>
                          </m:accPr>
                          <m:e>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𝑝</m:t>
                                </m:r>
                              </m:e>
                              <m:sub>
                                <m:r>
                                  <a:rPr lang="de-DE" sz="2000" i="1" smtClean="0">
                                    <a:latin typeface="Cambria Math" panose="02040503050406030204" pitchFamily="18" charset="0"/>
                                  </a:rPr>
                                  <m:t>𝑀</m:t>
                                </m:r>
                              </m:sub>
                            </m:sSub>
                          </m:e>
                        </m:acc>
                        <m:r>
                          <a:rPr lang="de-DE" sz="2000" i="1" smtClean="0">
                            <a:latin typeface="Cambria Math" panose="02040503050406030204" pitchFamily="18" charset="0"/>
                          </a:rPr>
                          <m:t>−</m:t>
                        </m:r>
                        <m:acc>
                          <m:accPr>
                            <m:chr m:val="̂"/>
                            <m:ctrlPr>
                              <a:rPr lang="de-DE" sz="2000" i="1" smtClean="0">
                                <a:latin typeface="Cambria Math" panose="02040503050406030204" pitchFamily="18" charset="0"/>
                              </a:rPr>
                            </m:ctrlPr>
                          </m:accPr>
                          <m:e>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𝑝</m:t>
                                </m:r>
                              </m:e>
                              <m:sub>
                                <m:r>
                                  <a:rPr lang="de-DE" sz="2000" i="1" smtClean="0">
                                    <a:latin typeface="Cambria Math" panose="02040503050406030204" pitchFamily="18" charset="0"/>
                                  </a:rPr>
                                  <m:t>𝑀</m:t>
                                </m:r>
                              </m:sub>
                            </m:sSub>
                          </m:e>
                        </m:acc>
                      </m:e>
                    </m:d>
                    <m:r>
                      <a:rPr lang="de-DE" sz="2000" i="1" smtClean="0">
                        <a:latin typeface="Cambria Math" panose="02040503050406030204" pitchFamily="18" charset="0"/>
                      </a:rPr>
                      <m:t>=</m:t>
                    </m:r>
                    <m:d>
                      <m:dPr>
                        <m:ctrlPr>
                          <a:rPr lang="de-DE" sz="2000" i="1" smtClean="0">
                            <a:latin typeface="Cambria Math" panose="02040503050406030204" pitchFamily="18" charset="0"/>
                          </a:rPr>
                        </m:ctrlPr>
                      </m:dPr>
                      <m:e>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𝑝</m:t>
                            </m:r>
                          </m:e>
                          <m:sub>
                            <m:r>
                              <a:rPr lang="de-DE" sz="2000" i="1" smtClean="0">
                                <a:latin typeface="Cambria Math" panose="02040503050406030204" pitchFamily="18" charset="0"/>
                              </a:rPr>
                              <m:t>𝑀</m:t>
                            </m:r>
                          </m:sub>
                        </m:sSub>
                        <m:r>
                          <a:rPr lang="de-DE" sz="2000" i="1" smtClean="0">
                            <a:latin typeface="Cambria Math" panose="02040503050406030204" pitchFamily="18" charset="0"/>
                          </a:rPr>
                          <m:t>−</m:t>
                        </m:r>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𝑝</m:t>
                            </m:r>
                          </m:e>
                          <m:sub>
                            <m:r>
                              <a:rPr lang="de-DE" sz="2000" i="1" smtClean="0">
                                <a:latin typeface="Cambria Math" panose="02040503050406030204" pitchFamily="18" charset="0"/>
                              </a:rPr>
                              <m:t>𝐹</m:t>
                            </m:r>
                          </m:sub>
                        </m:sSub>
                      </m:e>
                    </m:d>
                  </m:oMath>
                </a14:m>
                <a:r>
                  <a:rPr lang="en-US" sz="2000" dirty="0"/>
                  <a:t> i.e., </a:t>
                </a:r>
                <a14:m>
                  <m:oMath xmlns:m="http://schemas.openxmlformats.org/officeDocument/2006/math">
                    <m:d>
                      <m:dPr>
                        <m:ctrlPr>
                          <a:rPr lang="de-DE" sz="2000" i="1">
                            <a:latin typeface="Cambria Math" panose="02040503050406030204" pitchFamily="18" charset="0"/>
                          </a:rPr>
                        </m:ctrlPr>
                      </m:dPr>
                      <m:e>
                        <m:acc>
                          <m:accPr>
                            <m:chr m:val="̂"/>
                            <m:ctrlPr>
                              <a:rPr lang="de-DE" sz="2000" i="1">
                                <a:latin typeface="Cambria Math" panose="02040503050406030204" pitchFamily="18" charset="0"/>
                              </a:rPr>
                            </m:ctrlPr>
                          </m:accPr>
                          <m:e>
                            <m:sSub>
                              <m:sSubPr>
                                <m:ctrlPr>
                                  <a:rPr lang="de-DE" sz="2000" i="1">
                                    <a:latin typeface="Cambria Math" panose="02040503050406030204" pitchFamily="18" charset="0"/>
                                  </a:rPr>
                                </m:ctrlPr>
                              </m:sSubPr>
                              <m:e>
                                <m:r>
                                  <a:rPr lang="de-DE" sz="2000" i="1">
                                    <a:latin typeface="Cambria Math" panose="02040503050406030204" pitchFamily="18" charset="0"/>
                                  </a:rPr>
                                  <m:t>𝑝</m:t>
                                </m:r>
                              </m:e>
                              <m:sub>
                                <m:r>
                                  <a:rPr lang="de-DE" sz="2000" i="1">
                                    <a:latin typeface="Cambria Math" panose="02040503050406030204" pitchFamily="18" charset="0"/>
                                  </a:rPr>
                                  <m:t>𝑀</m:t>
                                </m:r>
                              </m:sub>
                            </m:sSub>
                          </m:e>
                        </m:acc>
                        <m:r>
                          <a:rPr lang="de-DE" sz="2000" i="1">
                            <a:latin typeface="Cambria Math" panose="02040503050406030204" pitchFamily="18" charset="0"/>
                          </a:rPr>
                          <m:t>−</m:t>
                        </m:r>
                        <m:acc>
                          <m:accPr>
                            <m:chr m:val="̂"/>
                            <m:ctrlPr>
                              <a:rPr lang="de-DE" sz="2000" i="1">
                                <a:latin typeface="Cambria Math" panose="02040503050406030204" pitchFamily="18" charset="0"/>
                              </a:rPr>
                            </m:ctrlPr>
                          </m:accPr>
                          <m:e>
                            <m:sSub>
                              <m:sSubPr>
                                <m:ctrlPr>
                                  <a:rPr lang="de-DE" sz="2000" i="1">
                                    <a:latin typeface="Cambria Math" panose="02040503050406030204" pitchFamily="18" charset="0"/>
                                  </a:rPr>
                                </m:ctrlPr>
                              </m:sSubPr>
                              <m:e>
                                <m:r>
                                  <a:rPr lang="de-DE" sz="2000" i="1">
                                    <a:latin typeface="Cambria Math" panose="02040503050406030204" pitchFamily="18" charset="0"/>
                                  </a:rPr>
                                  <m:t>𝑝</m:t>
                                </m:r>
                              </m:e>
                              <m:sub>
                                <m:r>
                                  <a:rPr lang="en-US" sz="2000" b="0" i="1" smtClean="0">
                                    <a:latin typeface="Cambria Math" panose="02040503050406030204" pitchFamily="18" charset="0"/>
                                  </a:rPr>
                                  <m:t>𝐹</m:t>
                                </m:r>
                              </m:sub>
                            </m:sSub>
                          </m:e>
                        </m:acc>
                      </m:e>
                    </m:d>
                  </m:oMath>
                </a14:m>
                <a:r>
                  <a:rPr lang="en-US" sz="2000" dirty="0"/>
                  <a:t> is an unbiased estimate of </a:t>
                </a:r>
                <a14:m>
                  <m:oMath xmlns:m="http://schemas.openxmlformats.org/officeDocument/2006/math">
                    <m:d>
                      <m:dPr>
                        <m:ctrlPr>
                          <a:rPr lang="de-DE" sz="2000" i="1">
                            <a:latin typeface="Cambria Math" panose="02040503050406030204" pitchFamily="18" charset="0"/>
                          </a:rPr>
                        </m:ctrlPr>
                      </m:dPr>
                      <m:e>
                        <m:sSub>
                          <m:sSubPr>
                            <m:ctrlPr>
                              <a:rPr lang="de-DE" sz="2000" i="1">
                                <a:latin typeface="Cambria Math" panose="02040503050406030204" pitchFamily="18" charset="0"/>
                              </a:rPr>
                            </m:ctrlPr>
                          </m:sSubPr>
                          <m:e>
                            <m:r>
                              <a:rPr lang="de-DE" sz="2000" i="1">
                                <a:latin typeface="Cambria Math" panose="02040503050406030204" pitchFamily="18" charset="0"/>
                              </a:rPr>
                              <m:t>𝑝</m:t>
                            </m:r>
                          </m:e>
                          <m:sub>
                            <m:r>
                              <a:rPr lang="de-DE" sz="2000" i="1">
                                <a:latin typeface="Cambria Math" panose="02040503050406030204" pitchFamily="18" charset="0"/>
                              </a:rPr>
                              <m:t>𝑀</m:t>
                            </m:r>
                          </m:sub>
                        </m:sSub>
                        <m:r>
                          <a:rPr lang="de-DE" sz="2000" i="1">
                            <a:latin typeface="Cambria Math" panose="02040503050406030204" pitchFamily="18" charset="0"/>
                          </a:rPr>
                          <m:t>−</m:t>
                        </m:r>
                        <m:sSub>
                          <m:sSubPr>
                            <m:ctrlPr>
                              <a:rPr lang="de-DE" sz="2000" i="1">
                                <a:latin typeface="Cambria Math" panose="02040503050406030204" pitchFamily="18" charset="0"/>
                              </a:rPr>
                            </m:ctrlPr>
                          </m:sSubPr>
                          <m:e>
                            <m:r>
                              <a:rPr lang="de-DE" sz="2000" i="1">
                                <a:latin typeface="Cambria Math" panose="02040503050406030204" pitchFamily="18" charset="0"/>
                              </a:rPr>
                              <m:t>𝑝</m:t>
                            </m:r>
                          </m:e>
                          <m:sub>
                            <m:r>
                              <a:rPr lang="de-DE" sz="2000" i="1">
                                <a:latin typeface="Cambria Math" panose="02040503050406030204" pitchFamily="18" charset="0"/>
                              </a:rPr>
                              <m:t>𝐹</m:t>
                            </m:r>
                          </m:sub>
                        </m:sSub>
                      </m:e>
                    </m:d>
                    <m:r>
                      <a:rPr lang="en-US" sz="2000" b="0" i="0" smtClean="0">
                        <a:latin typeface="Cambria Math" panose="02040503050406030204" pitchFamily="18" charset="0"/>
                      </a:rPr>
                      <m:t>.</m:t>
                    </m:r>
                  </m:oMath>
                </a14:m>
                <a:r>
                  <a:rPr lang="en-US" sz="2000" dirty="0"/>
                  <a:t> Since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e>
                    </m:acc>
                    <m:r>
                      <a:rPr lang="en-US" sz="2000" i="1">
                        <a:latin typeface="Cambria Math" panose="02040503050406030204" pitchFamily="18" charset="0"/>
                      </a:rPr>
                      <m:t> </m:t>
                    </m:r>
                  </m:oMath>
                </a14:m>
                <a:r>
                  <a:rPr lang="en-US" sz="2000" dirty="0"/>
                  <a:t> and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e>
                    </m:acc>
                  </m:oMath>
                </a14:m>
                <a:r>
                  <a:rPr lang="en-US" sz="2000" dirty="0"/>
                  <a:t> are independent random variables, the variance of </a:t>
                </a:r>
                <a14:m>
                  <m:oMath xmlns:m="http://schemas.openxmlformats.org/officeDocument/2006/math">
                    <m:d>
                      <m:dPr>
                        <m:ctrlPr>
                          <a:rPr lang="de-DE" sz="2000" i="1">
                            <a:latin typeface="Cambria Math" panose="02040503050406030204" pitchFamily="18" charset="0"/>
                          </a:rPr>
                        </m:ctrlPr>
                      </m:dPr>
                      <m:e>
                        <m:acc>
                          <m:accPr>
                            <m:chr m:val="̂"/>
                            <m:ctrlPr>
                              <a:rPr lang="de-DE" sz="2000" i="1">
                                <a:latin typeface="Cambria Math" panose="02040503050406030204" pitchFamily="18" charset="0"/>
                              </a:rPr>
                            </m:ctrlPr>
                          </m:accPr>
                          <m:e>
                            <m:sSub>
                              <m:sSubPr>
                                <m:ctrlPr>
                                  <a:rPr lang="de-DE" sz="2000" i="1">
                                    <a:latin typeface="Cambria Math" panose="02040503050406030204" pitchFamily="18" charset="0"/>
                                  </a:rPr>
                                </m:ctrlPr>
                              </m:sSubPr>
                              <m:e>
                                <m:r>
                                  <a:rPr lang="de-DE" sz="2000" i="1">
                                    <a:latin typeface="Cambria Math" panose="02040503050406030204" pitchFamily="18" charset="0"/>
                                  </a:rPr>
                                  <m:t>𝑝</m:t>
                                </m:r>
                              </m:e>
                              <m:sub>
                                <m:r>
                                  <a:rPr lang="de-DE" sz="2000" i="1">
                                    <a:latin typeface="Cambria Math" panose="02040503050406030204" pitchFamily="18" charset="0"/>
                                  </a:rPr>
                                  <m:t>𝑀</m:t>
                                </m:r>
                              </m:sub>
                            </m:sSub>
                          </m:e>
                        </m:acc>
                        <m:r>
                          <a:rPr lang="de-DE" sz="2000" i="1">
                            <a:latin typeface="Cambria Math" panose="02040503050406030204" pitchFamily="18" charset="0"/>
                          </a:rPr>
                          <m:t>−</m:t>
                        </m:r>
                        <m:acc>
                          <m:accPr>
                            <m:chr m:val="̂"/>
                            <m:ctrlPr>
                              <a:rPr lang="de-DE" sz="2000" i="1">
                                <a:latin typeface="Cambria Math" panose="02040503050406030204" pitchFamily="18" charset="0"/>
                              </a:rPr>
                            </m:ctrlPr>
                          </m:accPr>
                          <m:e>
                            <m:sSub>
                              <m:sSubPr>
                                <m:ctrlPr>
                                  <a:rPr lang="de-DE" sz="2000" i="1">
                                    <a:latin typeface="Cambria Math" panose="02040503050406030204" pitchFamily="18" charset="0"/>
                                  </a:rPr>
                                </m:ctrlPr>
                              </m:sSubPr>
                              <m:e>
                                <m:r>
                                  <a:rPr lang="de-DE" sz="2000" i="1">
                                    <a:latin typeface="Cambria Math" panose="02040503050406030204" pitchFamily="18" charset="0"/>
                                  </a:rPr>
                                  <m:t>𝑝</m:t>
                                </m:r>
                              </m:e>
                              <m:sub>
                                <m:r>
                                  <a:rPr lang="de-DE" sz="2000" i="1">
                                    <a:latin typeface="Cambria Math" panose="02040503050406030204" pitchFamily="18" charset="0"/>
                                  </a:rPr>
                                  <m:t>𝑀</m:t>
                                </m:r>
                              </m:sub>
                            </m:sSub>
                          </m:e>
                        </m:acc>
                      </m:e>
                    </m:d>
                    <m:r>
                      <a:rPr lang="de-DE" sz="2000" i="1">
                        <a:latin typeface="Cambria Math" panose="02040503050406030204" pitchFamily="18" charset="0"/>
                      </a:rPr>
                      <m:t> </m:t>
                    </m:r>
                  </m:oMath>
                </a14:m>
                <a:r>
                  <a:rPr lang="en-US" sz="2000" dirty="0"/>
                  <a:t> is simply the sum of the variances of </a:t>
                </a:r>
                <a14:m>
                  <m:oMath xmlns:m="http://schemas.openxmlformats.org/officeDocument/2006/math">
                    <m:acc>
                      <m:accPr>
                        <m:chr m:val="̂"/>
                        <m:ctrlPr>
                          <a:rPr lang="en-US" sz="2000" i="1" dirty="0">
                            <a:latin typeface="Cambria Math" panose="02040503050406030204" pitchFamily="18" charset="0"/>
                          </a:rPr>
                        </m:ctrlPr>
                      </m:acc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𝑀</m:t>
                            </m:r>
                          </m:sub>
                        </m:sSub>
                      </m:e>
                    </m:acc>
                  </m:oMath>
                </a14:m>
                <a:r>
                  <a:rPr lang="en-US" sz="2000" dirty="0"/>
                  <a:t>   and </a:t>
                </a:r>
                <a14:m>
                  <m:oMath xmlns:m="http://schemas.openxmlformats.org/officeDocument/2006/math">
                    <m:acc>
                      <m:accPr>
                        <m:chr m:val="̂"/>
                        <m:ctrlPr>
                          <a:rPr lang="en-US" sz="2000" i="1" dirty="0">
                            <a:latin typeface="Cambria Math" panose="02040503050406030204" pitchFamily="18" charset="0"/>
                          </a:rPr>
                        </m:ctrlPr>
                      </m:acc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𝐹</m:t>
                            </m:r>
                          </m:sub>
                        </m:sSub>
                      </m:e>
                    </m:acc>
                  </m:oMath>
                </a14:m>
                <a:r>
                  <a:rPr lang="en-US" sz="2000" dirty="0"/>
                  <a:t> : </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𝑉𝑎𝑟</m:t>
                      </m:r>
                      <m:d>
                        <m:dPr>
                          <m:begChr m:val="["/>
                          <m:endChr m:val="]"/>
                          <m:ctrlPr>
                            <a:rPr lang="en-US" sz="2000" i="1" smtClean="0">
                              <a:latin typeface="Cambria Math" panose="02040503050406030204" pitchFamily="18" charset="0"/>
                            </a:rPr>
                          </m:ctrlPr>
                        </m:dPr>
                        <m:e>
                          <m:d>
                            <m:dPr>
                              <m:ctrlPr>
                                <a:rPr lang="en-US" sz="2000" i="1" smtClean="0">
                                  <a:latin typeface="Cambria Math" panose="02040503050406030204" pitchFamily="18" charset="0"/>
                                </a:rPr>
                              </m:ctrlPr>
                            </m:dPr>
                            <m:e>
                              <m:acc>
                                <m:accPr>
                                  <m:chr m:val="̂"/>
                                  <m:ctrlPr>
                                    <a:rPr lang="en-US" sz="2000" i="1" smtClean="0">
                                      <a:latin typeface="Cambria Math" panose="02040503050406030204" pitchFamily="18" charset="0"/>
                                    </a:rPr>
                                  </m:ctrlPr>
                                </m:acc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𝑝</m:t>
                                      </m:r>
                                    </m:e>
                                    <m:sub>
                                      <m:r>
                                        <a:rPr lang="en-US" sz="2000" i="1" smtClean="0">
                                          <a:latin typeface="Cambria Math" panose="02040503050406030204" pitchFamily="18" charset="0"/>
                                        </a:rPr>
                                        <m:t>𝑀</m:t>
                                      </m:r>
                                    </m:sub>
                                  </m:sSub>
                                </m:e>
                              </m:acc>
                              <m:r>
                                <a:rPr lang="en-US" sz="2000" i="1" smtClean="0">
                                  <a:latin typeface="Cambria Math" panose="02040503050406030204" pitchFamily="18" charset="0"/>
                                </a:rPr>
                                <m:t>−</m:t>
                              </m:r>
                              <m:acc>
                                <m:accPr>
                                  <m:chr m:val="̂"/>
                                  <m:ctrlPr>
                                    <a:rPr lang="en-US" sz="2000" i="1" smtClean="0">
                                      <a:latin typeface="Cambria Math" panose="02040503050406030204" pitchFamily="18" charset="0"/>
                                    </a:rPr>
                                  </m:ctrlPr>
                                </m:acc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𝑝</m:t>
                                      </m:r>
                                    </m:e>
                                    <m:sub>
                                      <m:r>
                                        <a:rPr lang="en-US" sz="2000" i="1" smtClean="0">
                                          <a:latin typeface="Cambria Math" panose="02040503050406030204" pitchFamily="18" charset="0"/>
                                        </a:rPr>
                                        <m:t>𝐹</m:t>
                                      </m:r>
                                    </m:sub>
                                  </m:sSub>
                                </m:e>
                              </m:acc>
                            </m:e>
                          </m:d>
                        </m:e>
                      </m:d>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𝑝</m:t>
                              </m:r>
                            </m:e>
                            <m:sub>
                              <m:r>
                                <a:rPr lang="en-US" sz="2000" i="1" smtClean="0">
                                  <a:latin typeface="Cambria Math" panose="02040503050406030204" pitchFamily="18" charset="0"/>
                                </a:rPr>
                                <m:t>𝑀</m:t>
                              </m:r>
                            </m:sub>
                          </m:sSub>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𝑝</m:t>
                                  </m:r>
                                </m:e>
                                <m:sub>
                                  <m:r>
                                    <a:rPr lang="en-US" sz="2000" i="1" smtClean="0">
                                      <a:latin typeface="Cambria Math" panose="02040503050406030204" pitchFamily="18" charset="0"/>
                                    </a:rPr>
                                    <m:t>𝑀</m:t>
                                  </m:r>
                                </m:sub>
                              </m:sSub>
                            </m:e>
                          </m:d>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𝑛</m:t>
                              </m:r>
                            </m:e>
                            <m:sub>
                              <m:r>
                                <a:rPr lang="en-US" sz="2000" i="1" smtClean="0">
                                  <a:latin typeface="Cambria Math" panose="02040503050406030204" pitchFamily="18" charset="0"/>
                                </a:rPr>
                                <m:t>𝑀</m:t>
                              </m:r>
                            </m:sub>
                          </m:sSub>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𝑝</m:t>
                              </m:r>
                            </m:e>
                            <m:sub>
                              <m:r>
                                <a:rPr lang="en-US" sz="2000" i="1" smtClean="0">
                                  <a:latin typeface="Cambria Math" panose="02040503050406030204" pitchFamily="18" charset="0"/>
                                </a:rPr>
                                <m:t>𝐹</m:t>
                              </m:r>
                            </m:sub>
                          </m:sSub>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𝑝</m:t>
                                  </m:r>
                                </m:e>
                                <m:sub>
                                  <m:r>
                                    <a:rPr lang="en-US" sz="2000" i="1" smtClean="0">
                                      <a:latin typeface="Cambria Math" panose="02040503050406030204" pitchFamily="18" charset="0"/>
                                    </a:rPr>
                                    <m:t>𝐹</m:t>
                                  </m:r>
                                </m:sub>
                              </m:sSub>
                            </m:e>
                          </m:d>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𝑛</m:t>
                              </m:r>
                            </m:e>
                            <m:sub>
                              <m:r>
                                <a:rPr lang="en-US" sz="2000" i="1" smtClean="0">
                                  <a:latin typeface="Cambria Math" panose="02040503050406030204" pitchFamily="18" charset="0"/>
                                </a:rPr>
                                <m:t>𝐹</m:t>
                              </m:r>
                            </m:sub>
                          </m:sSub>
                        </m:den>
                      </m:f>
                    </m:oMath>
                  </m:oMathPara>
                </a14:m>
                <a:endParaRPr lang="en-US" sz="2000" dirty="0"/>
              </a:p>
              <a:p>
                <a:pPr>
                  <a:buFont typeface="Arial" panose="020B0604020202020204" pitchFamily="34" charset="0"/>
                  <a:buChar char="•"/>
                </a:pPr>
                <a:r>
                  <a:rPr lang="en-US" sz="2000" dirty="0"/>
                  <a:t>In consequence, the standard deviation </a:t>
                </a:r>
                <a14:m>
                  <m:oMath xmlns:m="http://schemas.openxmlformats.org/officeDocument/2006/math">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𝜎</m:t>
                        </m:r>
                      </m:e>
                      <m:sub>
                        <m:d>
                          <m:dPr>
                            <m:ctrlPr>
                              <a:rPr lang="de-DE" sz="2000" i="1" smtClean="0">
                                <a:latin typeface="Cambria Math" panose="02040503050406030204" pitchFamily="18" charset="0"/>
                              </a:rPr>
                            </m:ctrlPr>
                          </m:dPr>
                          <m:e>
                            <m:acc>
                              <m:accPr>
                                <m:chr m:val="̂"/>
                                <m:ctrlPr>
                                  <a:rPr lang="de-DE" sz="2000" i="1" smtClean="0">
                                    <a:latin typeface="Cambria Math" panose="02040503050406030204" pitchFamily="18" charset="0"/>
                                  </a:rPr>
                                </m:ctrlPr>
                              </m:accPr>
                              <m:e>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𝑝</m:t>
                                    </m:r>
                                  </m:e>
                                  <m:sub>
                                    <m:r>
                                      <a:rPr lang="de-DE" sz="2000" i="1" smtClean="0">
                                        <a:latin typeface="Cambria Math" panose="02040503050406030204" pitchFamily="18" charset="0"/>
                                      </a:rPr>
                                      <m:t>𝑀</m:t>
                                    </m:r>
                                  </m:sub>
                                </m:sSub>
                              </m:e>
                            </m:acc>
                            <m:r>
                              <a:rPr lang="de-DE" sz="2000" i="1" smtClean="0">
                                <a:latin typeface="Cambria Math" panose="02040503050406030204" pitchFamily="18" charset="0"/>
                              </a:rPr>
                              <m:t>−</m:t>
                            </m:r>
                            <m:acc>
                              <m:accPr>
                                <m:chr m:val="̂"/>
                                <m:ctrlPr>
                                  <a:rPr lang="de-DE" sz="2000" i="1" smtClean="0">
                                    <a:latin typeface="Cambria Math" panose="02040503050406030204" pitchFamily="18" charset="0"/>
                                  </a:rPr>
                                </m:ctrlPr>
                              </m:accPr>
                              <m:e>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𝑝</m:t>
                                    </m:r>
                                  </m:e>
                                  <m:sub>
                                    <m:r>
                                      <a:rPr lang="de-DE" sz="2000" i="1" smtClean="0">
                                        <a:latin typeface="Cambria Math" panose="02040503050406030204" pitchFamily="18" charset="0"/>
                                      </a:rPr>
                                      <m:t>𝐹</m:t>
                                    </m:r>
                                  </m:sub>
                                </m:sSub>
                              </m:e>
                            </m:acc>
                          </m:e>
                        </m:d>
                      </m:sub>
                    </m:sSub>
                  </m:oMath>
                </a14:m>
                <a:r>
                  <a:rPr lang="en-US" sz="2000" dirty="0"/>
                  <a:t>  is equal to </a:t>
                </a:r>
              </a:p>
              <a:p>
                <a:pPr>
                  <a:buFont typeface="Arial" panose="020B0604020202020204" pitchFamily="34" charset="0"/>
                  <a:buChar char="•"/>
                </a:pP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𝜎</m:t>
                          </m:r>
                        </m:e>
                        <m:sub>
                          <m:d>
                            <m:dPr>
                              <m:ctrlPr>
                                <a:rPr lang="en-US" sz="190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𝑀</m:t>
                                      </m:r>
                                    </m:sub>
                                  </m:sSub>
                                </m:e>
                              </m:acc>
                              <m:r>
                                <a:rPr lang="en-US" sz="1900" i="1" smtClean="0">
                                  <a:latin typeface="Cambria Math" panose="02040503050406030204" pitchFamily="18" charset="0"/>
                                </a:rPr>
                                <m:t>−</m:t>
                              </m:r>
                              <m:acc>
                                <m:accPr>
                                  <m:chr m:val="̂"/>
                                  <m:ctrlPr>
                                    <a:rPr lang="en-US" sz="1900" i="1" smtClean="0">
                                      <a:latin typeface="Cambria Math" panose="02040503050406030204" pitchFamily="18" charset="0"/>
                                    </a:rPr>
                                  </m:ctrlPr>
                                </m:accPr>
                                <m:e>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𝐹</m:t>
                                      </m:r>
                                    </m:sub>
                                  </m:sSub>
                                </m:e>
                              </m:acc>
                            </m:e>
                          </m:d>
                        </m:sub>
                      </m:sSub>
                      <m:r>
                        <a:rPr lang="en-US" sz="1900" i="1" smtClean="0">
                          <a:latin typeface="Cambria Math" panose="02040503050406030204" pitchFamily="18" charset="0"/>
                        </a:rPr>
                        <m:t>=</m:t>
                      </m:r>
                      <m:rad>
                        <m:radPr>
                          <m:degHide m:val="on"/>
                          <m:ctrlPr>
                            <a:rPr lang="en-US" sz="1900" i="1" smtClean="0">
                              <a:latin typeface="Cambria Math" panose="02040503050406030204" pitchFamily="18" charset="0"/>
                            </a:rPr>
                          </m:ctrlPr>
                        </m:radPr>
                        <m:deg/>
                        <m:e>
                          <m:f>
                            <m:fPr>
                              <m:ctrlPr>
                                <a:rPr lang="en-US" sz="1900" i="1" smtClean="0">
                                  <a:latin typeface="Cambria Math" panose="02040503050406030204" pitchFamily="18" charset="0"/>
                                </a:rPr>
                              </m:ctrlPr>
                            </m:fPr>
                            <m:num>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𝑀</m:t>
                                  </m:r>
                                </m:sub>
                              </m:sSub>
                              <m:d>
                                <m:dPr>
                                  <m:ctrlPr>
                                    <a:rPr lang="en-US" sz="1900" i="1" smtClean="0">
                                      <a:latin typeface="Cambria Math" panose="02040503050406030204" pitchFamily="18" charset="0"/>
                                    </a:rPr>
                                  </m:ctrlPr>
                                </m:dPr>
                                <m:e>
                                  <m:r>
                                    <a:rPr lang="en-US" sz="1900" i="1" smtClean="0">
                                      <a:latin typeface="Cambria Math" panose="02040503050406030204" pitchFamily="18" charset="0"/>
                                    </a:rPr>
                                    <m:t>1−</m:t>
                                  </m:r>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𝑀</m:t>
                                      </m:r>
                                    </m:sub>
                                  </m:sSub>
                                </m:e>
                              </m:d>
                            </m:num>
                            <m:den>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𝑛</m:t>
                                  </m:r>
                                </m:e>
                                <m:sub>
                                  <m:r>
                                    <a:rPr lang="en-US" sz="1900" i="1" smtClean="0">
                                      <a:latin typeface="Cambria Math" panose="02040503050406030204" pitchFamily="18" charset="0"/>
                                    </a:rPr>
                                    <m:t>𝑀</m:t>
                                  </m:r>
                                </m:sub>
                              </m:sSub>
                            </m:den>
                          </m:f>
                          <m:r>
                            <a:rPr lang="en-US" sz="1900" i="1" smtClean="0">
                              <a:latin typeface="Cambria Math" panose="02040503050406030204" pitchFamily="18" charset="0"/>
                            </a:rPr>
                            <m:t>+</m:t>
                          </m:r>
                          <m:f>
                            <m:fPr>
                              <m:ctrlPr>
                                <a:rPr lang="en-US" sz="1900" i="1" smtClean="0">
                                  <a:latin typeface="Cambria Math" panose="02040503050406030204" pitchFamily="18" charset="0"/>
                                </a:rPr>
                              </m:ctrlPr>
                            </m:fPr>
                            <m:num>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𝐹</m:t>
                                  </m:r>
                                </m:sub>
                              </m:sSub>
                              <m:d>
                                <m:dPr>
                                  <m:ctrlPr>
                                    <a:rPr lang="en-US" sz="1900" i="1" smtClean="0">
                                      <a:latin typeface="Cambria Math" panose="02040503050406030204" pitchFamily="18" charset="0"/>
                                    </a:rPr>
                                  </m:ctrlPr>
                                </m:dPr>
                                <m:e>
                                  <m:r>
                                    <a:rPr lang="en-US" sz="1900" i="1" smtClean="0">
                                      <a:latin typeface="Cambria Math" panose="02040503050406030204" pitchFamily="18" charset="0"/>
                                    </a:rPr>
                                    <m:t>1−</m:t>
                                  </m:r>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𝐹</m:t>
                                      </m:r>
                                    </m:sub>
                                  </m:sSub>
                                </m:e>
                              </m:d>
                            </m:num>
                            <m:den>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𝑛</m:t>
                                  </m:r>
                                </m:e>
                                <m:sub>
                                  <m:r>
                                    <a:rPr lang="en-US" sz="1900" i="1" smtClean="0">
                                      <a:latin typeface="Cambria Math" panose="02040503050406030204" pitchFamily="18" charset="0"/>
                                    </a:rPr>
                                    <m:t>𝐹</m:t>
                                  </m:r>
                                </m:sub>
                              </m:sSub>
                            </m:den>
                          </m:f>
                        </m:e>
                      </m:rad>
                    </m:oMath>
                  </m:oMathPara>
                </a14:m>
                <a:endParaRPr lang="en-US" sz="1900" dirty="0"/>
              </a:p>
              <a:p>
                <a:pPr marL="0" indent="0">
                  <a:buNone/>
                </a:pPr>
                <a:r>
                  <a:rPr lang="en-US" sz="1900" dirty="0"/>
                  <a:t>Leading to the test statistic    </a:t>
                </a:r>
                <a14:m>
                  <m:oMath xmlns:m="http://schemas.openxmlformats.org/officeDocument/2006/math">
                    <m:r>
                      <a:rPr lang="en-US" sz="1900" i="1" smtClean="0">
                        <a:latin typeface="Cambria Math" panose="02040503050406030204" pitchFamily="18" charset="0"/>
                      </a:rPr>
                      <m:t>𝑧</m:t>
                    </m:r>
                    <m:r>
                      <a:rPr lang="en-US" sz="1900" i="1" smtClean="0">
                        <a:latin typeface="Cambria Math" panose="02040503050406030204" pitchFamily="18" charset="0"/>
                      </a:rPr>
                      <m:t>=</m:t>
                    </m:r>
                    <m:f>
                      <m:fPr>
                        <m:ctrlPr>
                          <a:rPr lang="en-US" sz="1900" i="1" smtClean="0">
                            <a:latin typeface="Cambria Math" panose="02040503050406030204" pitchFamily="18" charset="0"/>
                          </a:rPr>
                        </m:ctrlPr>
                      </m:fPr>
                      <m:num>
                        <m:acc>
                          <m:accPr>
                            <m:chr m:val="̂"/>
                            <m:ctrlPr>
                              <a:rPr lang="de-DE" sz="1800" i="1">
                                <a:latin typeface="Cambria Math" panose="02040503050406030204" pitchFamily="18" charset="0"/>
                              </a:rPr>
                            </m:ctrlPr>
                          </m:accPr>
                          <m:e>
                            <m:sSub>
                              <m:sSubPr>
                                <m:ctrlPr>
                                  <a:rPr lang="de-DE" sz="1800" i="1">
                                    <a:latin typeface="Cambria Math" panose="02040503050406030204" pitchFamily="18" charset="0"/>
                                  </a:rPr>
                                </m:ctrlPr>
                              </m:sSubPr>
                              <m:e>
                                <m:r>
                                  <a:rPr lang="de-DE" sz="1800" i="1">
                                    <a:latin typeface="Cambria Math" panose="02040503050406030204" pitchFamily="18" charset="0"/>
                                  </a:rPr>
                                  <m:t>𝑝</m:t>
                                </m:r>
                              </m:e>
                              <m:sub>
                                <m:r>
                                  <a:rPr lang="de-DE" sz="1800" i="1">
                                    <a:latin typeface="Cambria Math" panose="02040503050406030204" pitchFamily="18" charset="0"/>
                                  </a:rPr>
                                  <m:t>𝑀</m:t>
                                </m:r>
                              </m:sub>
                            </m:sSub>
                          </m:e>
                        </m:acc>
                        <m:r>
                          <a:rPr lang="de-DE" sz="1800" i="1">
                            <a:latin typeface="Cambria Math" panose="02040503050406030204" pitchFamily="18" charset="0"/>
                          </a:rPr>
                          <m:t>−</m:t>
                        </m:r>
                        <m:acc>
                          <m:accPr>
                            <m:chr m:val="̂"/>
                            <m:ctrlPr>
                              <a:rPr lang="de-DE" sz="1800" i="1">
                                <a:latin typeface="Cambria Math" panose="02040503050406030204" pitchFamily="18" charset="0"/>
                              </a:rPr>
                            </m:ctrlPr>
                          </m:accPr>
                          <m:e>
                            <m:sSub>
                              <m:sSubPr>
                                <m:ctrlPr>
                                  <a:rPr lang="de-DE" sz="1800" i="1">
                                    <a:latin typeface="Cambria Math" panose="02040503050406030204" pitchFamily="18" charset="0"/>
                                  </a:rPr>
                                </m:ctrlPr>
                              </m:sSubPr>
                              <m:e>
                                <m:r>
                                  <a:rPr lang="de-DE" sz="1800" i="1">
                                    <a:latin typeface="Cambria Math" panose="02040503050406030204" pitchFamily="18" charset="0"/>
                                  </a:rPr>
                                  <m:t>𝑝</m:t>
                                </m:r>
                              </m:e>
                              <m:sub>
                                <m:r>
                                  <a:rPr lang="en-US" sz="1800" i="1">
                                    <a:latin typeface="Cambria Math" panose="02040503050406030204" pitchFamily="18" charset="0"/>
                                  </a:rPr>
                                  <m:t>𝐹</m:t>
                                </m:r>
                              </m:sub>
                            </m:sSub>
                          </m:e>
                        </m:acc>
                      </m:num>
                      <m:den>
                        <m:d>
                          <m:dPr>
                            <m:ctrlPr>
                              <a:rPr lang="en-US" sz="1900" i="1" smtClean="0">
                                <a:latin typeface="Cambria Math" panose="02040503050406030204" pitchFamily="18" charset="0"/>
                              </a:rPr>
                            </m:ctrlPr>
                          </m:dPr>
                          <m:e>
                            <m:acc>
                              <m:accPr>
                                <m:chr m:val="̂"/>
                                <m:ctrlPr>
                                  <a:rPr lang="en-US" sz="1900" i="1" smtClean="0">
                                    <a:latin typeface="Cambria Math" panose="02040503050406030204" pitchFamily="18" charset="0"/>
                                  </a:rPr>
                                </m:ctrlPr>
                              </m:accPr>
                              <m:e>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𝑀</m:t>
                                    </m:r>
                                  </m:sub>
                                </m:sSub>
                              </m:e>
                            </m:acc>
                            <m:r>
                              <a:rPr lang="en-US" sz="1900" i="1" smtClean="0">
                                <a:latin typeface="Cambria Math" panose="02040503050406030204" pitchFamily="18" charset="0"/>
                              </a:rPr>
                              <m:t>−</m:t>
                            </m:r>
                            <m:acc>
                              <m:accPr>
                                <m:chr m:val="̂"/>
                                <m:ctrlPr>
                                  <a:rPr lang="en-US" sz="1900" i="1" smtClean="0">
                                    <a:latin typeface="Cambria Math" panose="02040503050406030204" pitchFamily="18" charset="0"/>
                                  </a:rPr>
                                </m:ctrlPr>
                              </m:accPr>
                              <m:e>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𝐹</m:t>
                                    </m:r>
                                  </m:sub>
                                </m:sSub>
                              </m:e>
                            </m:acc>
                          </m:e>
                        </m:d>
                        <m:rad>
                          <m:radPr>
                            <m:degHide m:val="on"/>
                            <m:ctrlPr>
                              <a:rPr lang="en-US" sz="1900" i="1" smtClean="0">
                                <a:latin typeface="Cambria Math" panose="02040503050406030204" pitchFamily="18" charset="0"/>
                              </a:rPr>
                            </m:ctrlPr>
                          </m:radPr>
                          <m:deg/>
                          <m:e>
                            <m:f>
                              <m:fPr>
                                <m:ctrlPr>
                                  <a:rPr lang="en-US" sz="1900" i="1" smtClean="0">
                                    <a:latin typeface="Cambria Math" panose="02040503050406030204" pitchFamily="18" charset="0"/>
                                  </a:rPr>
                                </m:ctrlPr>
                              </m:fPr>
                              <m:num>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𝑀</m:t>
                                    </m:r>
                                  </m:sub>
                                </m:sSub>
                                <m:d>
                                  <m:dPr>
                                    <m:ctrlPr>
                                      <a:rPr lang="en-US" sz="1900" i="1" smtClean="0">
                                        <a:latin typeface="Cambria Math" panose="02040503050406030204" pitchFamily="18" charset="0"/>
                                      </a:rPr>
                                    </m:ctrlPr>
                                  </m:dPr>
                                  <m:e>
                                    <m:r>
                                      <a:rPr lang="en-US" sz="1900" i="1" smtClean="0">
                                        <a:latin typeface="Cambria Math" panose="02040503050406030204" pitchFamily="18" charset="0"/>
                                      </a:rPr>
                                      <m:t>1−</m:t>
                                    </m:r>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𝑀</m:t>
                                        </m:r>
                                      </m:sub>
                                    </m:sSub>
                                  </m:e>
                                </m:d>
                              </m:num>
                              <m:den>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𝑛</m:t>
                                    </m:r>
                                  </m:e>
                                  <m:sub>
                                    <m:r>
                                      <a:rPr lang="en-US" sz="1900" i="1" smtClean="0">
                                        <a:latin typeface="Cambria Math" panose="02040503050406030204" pitchFamily="18" charset="0"/>
                                      </a:rPr>
                                      <m:t>𝑀</m:t>
                                    </m:r>
                                  </m:sub>
                                </m:sSub>
                              </m:den>
                            </m:f>
                            <m:r>
                              <a:rPr lang="en-US" sz="1900" i="1" smtClean="0">
                                <a:latin typeface="Cambria Math" panose="02040503050406030204" pitchFamily="18" charset="0"/>
                              </a:rPr>
                              <m:t>+</m:t>
                            </m:r>
                            <m:f>
                              <m:fPr>
                                <m:ctrlPr>
                                  <a:rPr lang="en-US" sz="1900" i="1" smtClean="0">
                                    <a:latin typeface="Cambria Math" panose="02040503050406030204" pitchFamily="18" charset="0"/>
                                  </a:rPr>
                                </m:ctrlPr>
                              </m:fPr>
                              <m:num>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𝐹</m:t>
                                    </m:r>
                                  </m:sub>
                                </m:sSub>
                                <m:d>
                                  <m:dPr>
                                    <m:ctrlPr>
                                      <a:rPr lang="en-US" sz="1900" i="1" smtClean="0">
                                        <a:latin typeface="Cambria Math" panose="02040503050406030204" pitchFamily="18" charset="0"/>
                                      </a:rPr>
                                    </m:ctrlPr>
                                  </m:dPr>
                                  <m:e>
                                    <m:r>
                                      <a:rPr lang="en-US" sz="1900" i="1" smtClean="0">
                                        <a:latin typeface="Cambria Math" panose="02040503050406030204" pitchFamily="18" charset="0"/>
                                      </a:rPr>
                                      <m:t>1−</m:t>
                                    </m:r>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𝐹</m:t>
                                        </m:r>
                                      </m:sub>
                                    </m:sSub>
                                  </m:e>
                                </m:d>
                              </m:num>
                              <m:den>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𝑛</m:t>
                                    </m:r>
                                  </m:e>
                                  <m:sub>
                                    <m:r>
                                      <a:rPr lang="en-US" sz="1900" i="1" smtClean="0">
                                        <a:latin typeface="Cambria Math" panose="02040503050406030204" pitchFamily="18" charset="0"/>
                                      </a:rPr>
                                      <m:t>𝐹</m:t>
                                    </m:r>
                                  </m:sub>
                                </m:sSub>
                              </m:den>
                            </m:f>
                          </m:e>
                        </m:rad>
                      </m:den>
                    </m:f>
                  </m:oMath>
                </a14:m>
                <a:r>
                  <a:rPr lang="en-US" sz="1900" dirty="0"/>
                  <a:t> </a:t>
                </a:r>
              </a:p>
            </p:txBody>
          </p:sp>
        </mc:Choice>
        <mc:Fallback xmlns="">
          <p:sp>
            <p:nvSpPr>
              <p:cNvPr id="3" name="Content Placeholder 2">
                <a:extLst>
                  <a:ext uri="{FF2B5EF4-FFF2-40B4-BE49-F238E27FC236}">
                    <a16:creationId xmlns:a16="http://schemas.microsoft.com/office/drawing/2014/main" id="{557E9E1F-5625-49D9-B2B6-7C8572631CB0}"/>
                  </a:ext>
                </a:extLst>
              </p:cNvPr>
              <p:cNvSpPr>
                <a:spLocks noGrp="1" noRot="1" noChangeAspect="1" noMove="1" noResize="1" noEditPoints="1" noAdjustHandles="1" noChangeArrowheads="1" noChangeShapeType="1" noTextEdit="1"/>
              </p:cNvSpPr>
              <p:nvPr>
                <p:ph idx="1"/>
              </p:nvPr>
            </p:nvSpPr>
            <p:spPr>
              <a:xfrm>
                <a:off x="1484310" y="747253"/>
                <a:ext cx="10018713" cy="6007508"/>
              </a:xfrm>
              <a:blipFill>
                <a:blip r:embed="rId2"/>
                <a:stretch>
                  <a:fillRect l="-1034" t="-2030" r="-4075"/>
                </a:stretch>
              </a:blipFill>
            </p:spPr>
            <p:txBody>
              <a:bodyPr/>
              <a:lstStyle/>
              <a:p>
                <a:r>
                  <a:rPr lang="en-US">
                    <a:noFill/>
                  </a:rPr>
                  <a:t> </a:t>
                </a:r>
              </a:p>
            </p:txBody>
          </p:sp>
        </mc:Fallback>
      </mc:AlternateContent>
    </p:spTree>
    <p:extLst>
      <p:ext uri="{BB962C8B-B14F-4D97-AF65-F5344CB8AC3E}">
        <p14:creationId xmlns:p14="http://schemas.microsoft.com/office/powerpoint/2010/main" val="1150395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DEDB-23C3-4FC6-9DAB-7E7E4DCB68C9}"/>
              </a:ext>
            </a:extLst>
          </p:cNvPr>
          <p:cNvSpPr>
            <a:spLocks noGrp="1"/>
          </p:cNvSpPr>
          <p:nvPr>
            <p:ph type="title"/>
          </p:nvPr>
        </p:nvSpPr>
        <p:spPr>
          <a:xfrm>
            <a:off x="1385988" y="0"/>
            <a:ext cx="10018713" cy="612058"/>
          </a:xfrm>
        </p:spPr>
        <p:txBody>
          <a:bodyPr>
            <a:normAutofit fontScale="90000"/>
          </a:bodyPr>
          <a:lstStyle/>
          <a:p>
            <a:r>
              <a:rPr lang="en-US" dirty="0"/>
              <a:t>The Reference Distribution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8B8939-ACAF-41CB-85CF-D2D416E052C0}"/>
                  </a:ext>
                </a:extLst>
              </p:cNvPr>
              <p:cNvSpPr>
                <a:spLocks noGrp="1"/>
              </p:cNvSpPr>
              <p:nvPr>
                <p:ph idx="1"/>
              </p:nvPr>
            </p:nvSpPr>
            <p:spPr/>
            <p:txBody>
              <a:bodyPr/>
              <a:lstStyle/>
              <a:p>
                <a:r>
                  <a:rPr lang="en-US" dirty="0"/>
                  <a:t>If the sample sizes are not too small, then (because of the Central Limit Theorem) the sampling distribution of   </a:t>
                </a:r>
                <a14:m>
                  <m:oMath xmlns:m="http://schemas.openxmlformats.org/officeDocument/2006/math">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𝑝</m:t>
                            </m:r>
                          </m:e>
                          <m:sub>
                            <m:r>
                              <a:rPr lang="de-DE" i="1" smtClean="0">
                                <a:latin typeface="Cambria Math" panose="02040503050406030204" pitchFamily="18" charset="0"/>
                              </a:rPr>
                              <m:t>𝑀</m:t>
                            </m:r>
                          </m:sub>
                        </m:sSub>
                      </m:e>
                    </m:acc>
                    <m:r>
                      <a:rPr lang="de-DE" i="1" smtClean="0">
                        <a:latin typeface="Cambria Math" panose="02040503050406030204" pitchFamily="18" charset="0"/>
                      </a:rPr>
                      <m:t>−</m:t>
                    </m:r>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𝑝</m:t>
                            </m:r>
                          </m:e>
                          <m:sub>
                            <m:r>
                              <a:rPr lang="de-DE" i="1" smtClean="0">
                                <a:latin typeface="Cambria Math" panose="02040503050406030204" pitchFamily="18" charset="0"/>
                              </a:rPr>
                              <m:t>𝐹</m:t>
                            </m:r>
                          </m:sub>
                        </m:sSub>
                      </m:e>
                    </m:acc>
                  </m:oMath>
                </a14:m>
                <a:r>
                  <a:rPr lang="en-US" dirty="0"/>
                  <a:t> , if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oMath>
                </a14:m>
                <a:r>
                  <a:rPr lang="en-US" dirty="0"/>
                  <a:t> is true, will be approximately normal with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=0 </m:t>
                    </m:r>
                  </m:oMath>
                </a14:m>
                <a:r>
                  <a:rPr lang="en-US" dirty="0"/>
                  <a:t> and variance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𝑉𝑎𝑟</m:t>
                      </m:r>
                      <m:d>
                        <m:dPr>
                          <m:begChr m:val="["/>
                          <m:endChr m:val="]"/>
                          <m:ctrlPr>
                            <a:rPr lang="en-US" i="1" smtClean="0">
                              <a:latin typeface="Cambria Math" panose="02040503050406030204" pitchFamily="18" charset="0"/>
                            </a:rPr>
                          </m:ctrlPr>
                        </m:dPr>
                        <m:e>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𝑀</m:t>
                                      </m:r>
                                    </m:sub>
                                  </m:sSub>
                                </m:e>
                              </m:acc>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𝐹</m:t>
                                      </m:r>
                                    </m:sub>
                                  </m:sSub>
                                </m:e>
                              </m:acc>
                            </m:e>
                          </m:d>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𝑝</m:t>
                          </m:r>
                          <m:d>
                            <m:dPr>
                              <m:ctrlPr>
                                <a:rPr lang="en-US" i="1" smtClean="0">
                                  <a:latin typeface="Cambria Math" panose="02040503050406030204" pitchFamily="18" charset="0"/>
                                </a:rPr>
                              </m:ctrlPr>
                            </m:dPr>
                            <m:e>
                              <m:r>
                                <a:rPr lang="en-US" i="1" smtClean="0">
                                  <a:latin typeface="Cambria Math" panose="02040503050406030204" pitchFamily="18" charset="0"/>
                                </a:rPr>
                                <m:t>1−</m:t>
                              </m:r>
                              <m:r>
                                <a:rPr lang="en-US" i="1" smtClean="0">
                                  <a:latin typeface="Cambria Math" panose="02040503050406030204" pitchFamily="18" charset="0"/>
                                </a:rPr>
                                <m:t>𝑝</m:t>
                              </m:r>
                            </m:e>
                          </m:d>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𝑛</m:t>
                              </m:r>
                            </m:e>
                            <m:sub>
                              <m:r>
                                <a:rPr lang="en-US" i="1" smtClean="0">
                                  <a:latin typeface="Cambria Math" panose="02040503050406030204" pitchFamily="18" charset="0"/>
                                </a:rPr>
                                <m:t>𝑀</m:t>
                              </m:r>
                            </m:sub>
                          </m:sSub>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𝑝</m:t>
                          </m:r>
                          <m:d>
                            <m:dPr>
                              <m:ctrlPr>
                                <a:rPr lang="en-US" i="1" smtClean="0">
                                  <a:latin typeface="Cambria Math" panose="02040503050406030204" pitchFamily="18" charset="0"/>
                                </a:rPr>
                              </m:ctrlPr>
                            </m:dPr>
                            <m:e>
                              <m:r>
                                <a:rPr lang="en-US" i="1" smtClean="0">
                                  <a:latin typeface="Cambria Math" panose="02040503050406030204" pitchFamily="18" charset="0"/>
                                </a:rPr>
                                <m:t>1−</m:t>
                              </m:r>
                              <m:r>
                                <a:rPr lang="en-US" i="1" smtClean="0">
                                  <a:latin typeface="Cambria Math" panose="02040503050406030204" pitchFamily="18" charset="0"/>
                                </a:rPr>
                                <m:t>𝑝</m:t>
                              </m:r>
                            </m:e>
                          </m:d>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𝑛</m:t>
                              </m:r>
                            </m:e>
                            <m:sub>
                              <m:r>
                                <a:rPr lang="en-US" i="1" smtClean="0">
                                  <a:latin typeface="Cambria Math" panose="02040503050406030204" pitchFamily="18" charset="0"/>
                                </a:rPr>
                                <m:t>𝐹</m:t>
                              </m:r>
                            </m:sub>
                          </m:sSub>
                        </m:den>
                      </m:f>
                    </m:oMath>
                  </m:oMathPara>
                </a14:m>
                <a:endParaRPr lang="en-US" dirty="0"/>
              </a:p>
            </p:txBody>
          </p:sp>
        </mc:Choice>
        <mc:Fallback xmlns="">
          <p:sp>
            <p:nvSpPr>
              <p:cNvPr id="3" name="Content Placeholder 2">
                <a:extLst>
                  <a:ext uri="{FF2B5EF4-FFF2-40B4-BE49-F238E27FC236}">
                    <a16:creationId xmlns:a16="http://schemas.microsoft.com/office/drawing/2014/main" id="{908B8939-ACAF-41CB-85CF-D2D416E052C0}"/>
                  </a:ext>
                </a:extLst>
              </p:cNvPr>
              <p:cNvSpPr>
                <a:spLocks noGrp="1" noRot="1" noChangeAspect="1" noMove="1" noResize="1" noEditPoints="1" noAdjustHandles="1" noChangeArrowheads="1" noChangeShapeType="1" noTextEdit="1"/>
              </p:cNvSpPr>
              <p:nvPr>
                <p:ph idx="1"/>
              </p:nvPr>
            </p:nvSpPr>
            <p:spPr>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972873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2ECE-F153-47F4-B7C7-328C476BC252}"/>
              </a:ext>
            </a:extLst>
          </p:cNvPr>
          <p:cNvSpPr>
            <a:spLocks noGrp="1"/>
          </p:cNvSpPr>
          <p:nvPr>
            <p:ph type="title"/>
          </p:nvPr>
        </p:nvSpPr>
        <p:spPr>
          <a:xfrm>
            <a:off x="1484310" y="0"/>
            <a:ext cx="10018713" cy="749710"/>
          </a:xfrm>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8CB59-9DBD-412B-AEA4-246F09F34B9B}"/>
                  </a:ext>
                </a:extLst>
              </p:cNvPr>
              <p:cNvSpPr>
                <a:spLocks noGrp="1"/>
              </p:cNvSpPr>
              <p:nvPr>
                <p:ph idx="1"/>
              </p:nvPr>
            </p:nvSpPr>
            <p:spPr>
              <a:xfrm>
                <a:off x="1612490" y="1327355"/>
                <a:ext cx="9890533" cy="5152102"/>
              </a:xfrm>
            </p:spPr>
            <p:txBody>
              <a:bodyPr>
                <a:normAutofit fontScale="77500" lnSpcReduction="20000"/>
              </a:bodyPr>
              <a:lstStyle/>
              <a:p>
                <a:r>
                  <a:rPr lang="en-US" dirty="0"/>
                  <a:t>Example - Two samples of SAT takers in 2016 were selected, the first with 762 males of which 72 scored 700 or higher, and the second with 875 females of which 45 scored 700 or higher.</a:t>
                </a:r>
              </a:p>
              <a:p>
                <a:pPr marL="0" indent="0" algn="ctr">
                  <a:buNone/>
                </a:pPr>
                <a14:m>
                  <m:oMath xmlns:m="http://schemas.openxmlformats.org/officeDocument/2006/math">
                    <m:r>
                      <a:rPr lang="en-US" i="1" dirty="0" smtClean="0">
                        <a:latin typeface="Cambria Math" panose="02040503050406030204" pitchFamily="18" charset="0"/>
                      </a:rPr>
                      <m:t>𝑧</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f>
                          <m:fPr>
                            <m:ctrlPr>
                              <a:rPr lang="en-US" i="1" dirty="0">
                                <a:latin typeface="Cambria Math" panose="02040503050406030204" pitchFamily="18" charset="0"/>
                              </a:rPr>
                            </m:ctrlPr>
                          </m:fPr>
                          <m:num>
                            <m:r>
                              <a:rPr lang="en-US" i="1" dirty="0">
                                <a:latin typeface="Cambria Math" panose="02040503050406030204" pitchFamily="18" charset="0"/>
                              </a:rPr>
                              <m:t>72</m:t>
                            </m:r>
                          </m:num>
                          <m:den>
                            <m:r>
                              <a:rPr lang="en-US" i="1" dirty="0">
                                <a:latin typeface="Cambria Math" panose="02040503050406030204" pitchFamily="18" charset="0"/>
                              </a:rPr>
                              <m:t>762</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45</m:t>
                            </m:r>
                          </m:num>
                          <m:den>
                            <m:r>
                              <a:rPr lang="en-US" i="1" dirty="0">
                                <a:latin typeface="Cambria Math" panose="02040503050406030204" pitchFamily="18" charset="0"/>
                              </a:rPr>
                              <m:t>875</m:t>
                            </m:r>
                          </m:den>
                        </m:f>
                      </m:num>
                      <m:den>
                        <m:rad>
                          <m:radPr>
                            <m:degHide m:val="on"/>
                            <m:ctrlPr>
                              <a:rPr lang="en-US" i="1" dirty="0" smtClean="0">
                                <a:latin typeface="Cambria Math" panose="02040503050406030204" pitchFamily="18" charset="0"/>
                              </a:rPr>
                            </m:ctrlPr>
                          </m:radPr>
                          <m:deg/>
                          <m:e>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i="1" dirty="0" smtClean="0">
                                        <a:latin typeface="Cambria Math" panose="02040503050406030204" pitchFamily="18" charset="0"/>
                                      </a:rPr>
                                      <m:t>72</m:t>
                                    </m:r>
                                  </m:num>
                                  <m:den>
                                    <m:r>
                                      <a:rPr lang="en-US" i="1" dirty="0" smtClean="0">
                                        <a:latin typeface="Cambria Math" panose="02040503050406030204" pitchFamily="18" charset="0"/>
                                      </a:rPr>
                                      <m:t>762</m:t>
                                    </m:r>
                                  </m:den>
                                </m:f>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f>
                                      <m:fPr>
                                        <m:ctrlPr>
                                          <a:rPr lang="en-US" i="1" dirty="0" smtClean="0">
                                            <a:latin typeface="Cambria Math" panose="02040503050406030204" pitchFamily="18" charset="0"/>
                                          </a:rPr>
                                        </m:ctrlPr>
                                      </m:fPr>
                                      <m:num>
                                        <m:r>
                                          <a:rPr lang="en-US" i="1" dirty="0" smtClean="0">
                                            <a:latin typeface="Cambria Math" panose="02040503050406030204" pitchFamily="18" charset="0"/>
                                          </a:rPr>
                                          <m:t>72</m:t>
                                        </m:r>
                                      </m:num>
                                      <m:den>
                                        <m:r>
                                          <a:rPr lang="en-US" i="1" dirty="0" smtClean="0">
                                            <a:latin typeface="Cambria Math" panose="02040503050406030204" pitchFamily="18" charset="0"/>
                                          </a:rPr>
                                          <m:t>762</m:t>
                                        </m:r>
                                      </m:den>
                                    </m:f>
                                  </m:e>
                                </m:d>
                              </m:num>
                              <m:den>
                                <m:r>
                                  <a:rPr lang="en-US" i="1" dirty="0" smtClean="0">
                                    <a:latin typeface="Cambria Math" panose="02040503050406030204" pitchFamily="18" charset="0"/>
                                  </a:rPr>
                                  <m:t>762</m:t>
                                </m:r>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i="1" dirty="0" smtClean="0">
                                        <a:latin typeface="Cambria Math" panose="02040503050406030204" pitchFamily="18" charset="0"/>
                                      </a:rPr>
                                      <m:t>45</m:t>
                                    </m:r>
                                  </m:num>
                                  <m:den>
                                    <m:r>
                                      <a:rPr lang="en-US" i="1" dirty="0" smtClean="0">
                                        <a:latin typeface="Cambria Math" panose="02040503050406030204" pitchFamily="18" charset="0"/>
                                      </a:rPr>
                                      <m:t>875</m:t>
                                    </m:r>
                                  </m:den>
                                </m:f>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f>
                                      <m:fPr>
                                        <m:ctrlPr>
                                          <a:rPr lang="en-US" i="1" dirty="0" smtClean="0">
                                            <a:latin typeface="Cambria Math" panose="02040503050406030204" pitchFamily="18" charset="0"/>
                                          </a:rPr>
                                        </m:ctrlPr>
                                      </m:fPr>
                                      <m:num>
                                        <m:r>
                                          <a:rPr lang="en-US" i="1" dirty="0" smtClean="0">
                                            <a:latin typeface="Cambria Math" panose="02040503050406030204" pitchFamily="18" charset="0"/>
                                          </a:rPr>
                                          <m:t>45</m:t>
                                        </m:r>
                                      </m:num>
                                      <m:den>
                                        <m:r>
                                          <a:rPr lang="en-US" i="1" dirty="0" smtClean="0">
                                            <a:latin typeface="Cambria Math" panose="02040503050406030204" pitchFamily="18" charset="0"/>
                                          </a:rPr>
                                          <m:t>875</m:t>
                                        </m:r>
                                      </m:den>
                                    </m:f>
                                  </m:e>
                                </m:d>
                              </m:num>
                              <m:den>
                                <m:r>
                                  <a:rPr lang="en-US" i="1" dirty="0" smtClean="0">
                                    <a:latin typeface="Cambria Math" panose="02040503050406030204" pitchFamily="18" charset="0"/>
                                  </a:rPr>
                                  <m:t>875</m:t>
                                </m:r>
                              </m:den>
                            </m:f>
                          </m:e>
                        </m:rad>
                      </m:den>
                    </m:f>
                  </m:oMath>
                </a14:m>
                <a:r>
                  <a:rPr lang="en-US" dirty="0"/>
                  <a:t>    </a:t>
                </a:r>
              </a:p>
              <a:p>
                <a:pPr marL="0" indent="0" algn="ctr">
                  <a:buNone/>
                </a:pPr>
                <a:endParaRPr lang="en-US" dirty="0"/>
              </a:p>
              <a:p>
                <a:pPr marL="0" indent="0">
                  <a:buNone/>
                </a:pPr>
                <a:r>
                  <a:rPr lang="en-US" dirty="0"/>
                  <a:t>           which yields</a:t>
                </a:r>
              </a:p>
              <a:p>
                <a:pPr marL="0" indent="0">
                  <a:buNone/>
                </a:pP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rPr>
                        <m:t>𝑧</m:t>
                      </m:r>
                      <m:r>
                        <a:rPr lang="pl-PL" i="1" smtClean="0">
                          <a:latin typeface="Cambria Math" panose="02040503050406030204" pitchFamily="18" charset="0"/>
                        </a:rPr>
                        <m:t>=</m:t>
                      </m:r>
                      <m:f>
                        <m:fPr>
                          <m:ctrlPr>
                            <a:rPr lang="pl-PL" i="1" smtClean="0">
                              <a:latin typeface="Cambria Math" panose="02040503050406030204" pitchFamily="18" charset="0"/>
                            </a:rPr>
                          </m:ctrlPr>
                        </m:fPr>
                        <m:num>
                          <m:r>
                            <a:rPr lang="pl-PL" i="1" smtClean="0">
                              <a:latin typeface="Cambria Math" panose="02040503050406030204" pitchFamily="18" charset="0"/>
                            </a:rPr>
                            <m:t>0.0431</m:t>
                          </m:r>
                        </m:num>
                        <m:den>
                          <m:r>
                            <a:rPr lang="pl-PL" i="1" smtClean="0">
                              <a:latin typeface="Cambria Math" panose="02040503050406030204" pitchFamily="18" charset="0"/>
                            </a:rPr>
                            <m:t>0.01296</m:t>
                          </m:r>
                        </m:den>
                      </m:f>
                      <m:r>
                        <a:rPr lang="pl-PL" i="1" smtClean="0">
                          <a:latin typeface="Cambria Math" panose="02040503050406030204" pitchFamily="18" charset="0"/>
                        </a:rPr>
                        <m:t>=3.3256</m:t>
                      </m:r>
                    </m:oMath>
                  </m:oMathPara>
                </a14:m>
                <a:endParaRPr lang="en-US" dirty="0"/>
              </a:p>
              <a:p>
                <a:pPr marL="0" indent="0">
                  <a:buNone/>
                </a:pPr>
                <a:endParaRPr lang="en-US" dirty="0"/>
              </a:p>
              <a:p>
                <a:pPr marL="0" indent="0">
                  <a:buNone/>
                </a:pPr>
                <a:r>
                  <a:rPr lang="en-US" dirty="0"/>
                  <a:t>      resulting in a p-value of  </a:t>
                </a:r>
                <a:r>
                  <a:rPr lang="pl-PL" dirty="0"/>
                  <a:t>P(z&gt; 3.3256) = 2 (0.00044) = 0.00088 </a:t>
                </a:r>
                <a:r>
                  <a:rPr lang="en-US" dirty="0"/>
                  <a:t> (it is a two-tailed test) or 0.088%..</a:t>
                </a:r>
              </a:p>
              <a:p>
                <a:r>
                  <a:rPr lang="en-US" dirty="0"/>
                  <a:t>A 95% confidence interval for the difference is given by  </a:t>
                </a:r>
                <a14:m>
                  <m:oMath xmlns:m="http://schemas.openxmlformats.org/officeDocument/2006/math">
                    <m:r>
                      <a:rPr lang="en-US" i="1" smtClean="0">
                        <a:latin typeface="Cambria Math" panose="02040503050406030204" pitchFamily="18" charset="0"/>
                      </a:rPr>
                      <m:t>0.0431±1.960</m:t>
                    </m:r>
                    <m:d>
                      <m:dPr>
                        <m:ctrlPr>
                          <a:rPr lang="en-US" i="1" smtClean="0">
                            <a:latin typeface="Cambria Math" panose="02040503050406030204" pitchFamily="18" charset="0"/>
                          </a:rPr>
                        </m:ctrlPr>
                      </m:dPr>
                      <m:e>
                        <m:r>
                          <a:rPr lang="en-US" i="1" smtClean="0">
                            <a:latin typeface="Cambria Math" panose="02040503050406030204" pitchFamily="18" charset="0"/>
                          </a:rPr>
                          <m:t>0.01296</m:t>
                        </m:r>
                      </m:e>
                    </m:d>
                  </m:oMath>
                </a14:m>
                <a:endParaRPr lang="en-US" dirty="0"/>
              </a:p>
              <a:p>
                <a:pPr marL="0" indent="0">
                  <a:buNone/>
                </a:pPr>
                <a:r>
                  <a:rPr lang="en-US" dirty="0"/>
                  <a:t>     (0.01770, 0.6850) or (1.770%, 6.850%)</a:t>
                </a:r>
              </a:p>
              <a:p>
                <a:endParaRPr lang="en-US" dirty="0"/>
              </a:p>
            </p:txBody>
          </p:sp>
        </mc:Choice>
        <mc:Fallback xmlns="">
          <p:sp>
            <p:nvSpPr>
              <p:cNvPr id="3" name="Content Placeholder 2">
                <a:extLst>
                  <a:ext uri="{FF2B5EF4-FFF2-40B4-BE49-F238E27FC236}">
                    <a16:creationId xmlns:a16="http://schemas.microsoft.com/office/drawing/2014/main" id="{9BA8CB59-9DBD-412B-AEA4-246F09F34B9B}"/>
                  </a:ext>
                </a:extLst>
              </p:cNvPr>
              <p:cNvSpPr>
                <a:spLocks noGrp="1" noRot="1" noChangeAspect="1" noMove="1" noResize="1" noEditPoints="1" noAdjustHandles="1" noChangeArrowheads="1" noChangeShapeType="1" noTextEdit="1"/>
              </p:cNvSpPr>
              <p:nvPr>
                <p:ph idx="1"/>
              </p:nvPr>
            </p:nvSpPr>
            <p:spPr>
              <a:xfrm>
                <a:off x="1612490" y="1327355"/>
                <a:ext cx="9890533" cy="5152102"/>
              </a:xfrm>
              <a:blipFill>
                <a:blip r:embed="rId2"/>
                <a:stretch>
                  <a:fillRect l="-1110" t="-237" r="-986"/>
                </a:stretch>
              </a:blipFill>
            </p:spPr>
            <p:txBody>
              <a:bodyPr/>
              <a:lstStyle/>
              <a:p>
                <a:r>
                  <a:rPr lang="en-US">
                    <a:noFill/>
                  </a:rPr>
                  <a:t> </a:t>
                </a:r>
              </a:p>
            </p:txBody>
          </p:sp>
        </mc:Fallback>
      </mc:AlternateContent>
    </p:spTree>
    <p:extLst>
      <p:ext uri="{BB962C8B-B14F-4D97-AF65-F5344CB8AC3E}">
        <p14:creationId xmlns:p14="http://schemas.microsoft.com/office/powerpoint/2010/main" val="1185125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E929-3D2D-4D26-AC9C-703BBE1D9C3A}"/>
              </a:ext>
            </a:extLst>
          </p:cNvPr>
          <p:cNvSpPr>
            <a:spLocks noGrp="1"/>
          </p:cNvSpPr>
          <p:nvPr>
            <p:ph type="title"/>
          </p:nvPr>
        </p:nvSpPr>
        <p:spPr>
          <a:xfrm>
            <a:off x="1209008" y="0"/>
            <a:ext cx="10018713" cy="710381"/>
          </a:xfrm>
        </p:spPr>
        <p:txBody>
          <a:bodyPr/>
          <a:lstStyle/>
          <a:p>
            <a:r>
              <a:rPr lang="en-US" dirty="0"/>
              <a:t>A Two-Sample t-Test Worked-out Example</a:t>
            </a:r>
          </a:p>
        </p:txBody>
      </p:sp>
      <p:sp>
        <p:nvSpPr>
          <p:cNvPr id="3" name="Content Placeholder 2">
            <a:extLst>
              <a:ext uri="{FF2B5EF4-FFF2-40B4-BE49-F238E27FC236}">
                <a16:creationId xmlns:a16="http://schemas.microsoft.com/office/drawing/2014/main" id="{DAE7E584-7E3E-4A37-BECE-B7C3D2935EDB}"/>
              </a:ext>
            </a:extLst>
          </p:cNvPr>
          <p:cNvSpPr>
            <a:spLocks noGrp="1"/>
          </p:cNvSpPr>
          <p:nvPr>
            <p:ph idx="1"/>
          </p:nvPr>
        </p:nvSpPr>
        <p:spPr>
          <a:xfrm>
            <a:off x="1336827" y="838199"/>
            <a:ext cx="10018713" cy="1147917"/>
          </a:xfrm>
        </p:spPr>
        <p:txBody>
          <a:bodyPr>
            <a:normAutofit lnSpcReduction="10000"/>
          </a:bodyPr>
          <a:lstStyle/>
          <a:p>
            <a:r>
              <a:rPr lang="en-US" dirty="0"/>
              <a:t>A preliminary study to compare the effectiveness of two cholesterol lowering drugs in patients with very levels of cholesterol produced the following results (patients were randomly allocated to the two groups);</a:t>
            </a:r>
          </a:p>
        </p:txBody>
      </p:sp>
      <p:sp>
        <p:nvSpPr>
          <p:cNvPr id="4" name="TextBox 3">
            <a:extLst>
              <a:ext uri="{FF2B5EF4-FFF2-40B4-BE49-F238E27FC236}">
                <a16:creationId xmlns:a16="http://schemas.microsoft.com/office/drawing/2014/main" id="{FCD43032-99DD-4257-9620-EFE3D7E2BFAC}"/>
              </a:ext>
            </a:extLst>
          </p:cNvPr>
          <p:cNvSpPr txBox="1"/>
          <p:nvPr/>
        </p:nvSpPr>
        <p:spPr>
          <a:xfrm>
            <a:off x="4925961" y="2113934"/>
            <a:ext cx="2458065" cy="4524315"/>
          </a:xfrm>
          <a:prstGeom prst="rect">
            <a:avLst/>
          </a:prstGeom>
          <a:noFill/>
        </p:spPr>
        <p:txBody>
          <a:bodyPr wrap="square" rtlCol="0">
            <a:spAutoFit/>
          </a:bodyPr>
          <a:lstStyle/>
          <a:p>
            <a:r>
              <a:rPr lang="es-ES" sz="2400" dirty="0"/>
              <a:t>     X                 Y </a:t>
            </a:r>
          </a:p>
          <a:p>
            <a:r>
              <a:rPr lang="es-ES" sz="2400" dirty="0"/>
              <a:t>  98               58 </a:t>
            </a:r>
          </a:p>
          <a:p>
            <a:r>
              <a:rPr lang="es-ES" sz="2400" dirty="0"/>
              <a:t>110               24 </a:t>
            </a:r>
          </a:p>
          <a:p>
            <a:r>
              <a:rPr lang="es-ES" sz="2400" dirty="0"/>
              <a:t>  68               87 </a:t>
            </a:r>
          </a:p>
          <a:p>
            <a:r>
              <a:rPr lang="es-ES" sz="2400" dirty="0"/>
              <a:t>   93              89 </a:t>
            </a:r>
          </a:p>
          <a:p>
            <a:r>
              <a:rPr lang="es-ES" sz="2400" dirty="0"/>
              <a:t>   68              31 </a:t>
            </a:r>
          </a:p>
          <a:p>
            <a:r>
              <a:rPr lang="es-ES" sz="2400" dirty="0"/>
              <a:t>   50              62 </a:t>
            </a:r>
          </a:p>
          <a:p>
            <a:r>
              <a:rPr lang="es-ES" sz="2400" dirty="0"/>
              <a:t>   38              23 </a:t>
            </a:r>
          </a:p>
          <a:p>
            <a:r>
              <a:rPr lang="es-ES" sz="2400" dirty="0"/>
              <a:t>   91              53 </a:t>
            </a:r>
          </a:p>
          <a:p>
            <a:r>
              <a:rPr lang="es-ES" sz="2400" dirty="0"/>
              <a:t>   81              32 </a:t>
            </a:r>
          </a:p>
          <a:p>
            <a:r>
              <a:rPr lang="es-ES" sz="2400" dirty="0"/>
              <a:t>  78 </a:t>
            </a:r>
          </a:p>
          <a:p>
            <a:r>
              <a:rPr lang="es-ES" sz="2400" dirty="0"/>
              <a:t>  83</a:t>
            </a:r>
            <a:endParaRPr lang="en-US" sz="2400" dirty="0"/>
          </a:p>
        </p:txBody>
      </p:sp>
    </p:spTree>
    <p:extLst>
      <p:ext uri="{BB962C8B-B14F-4D97-AF65-F5344CB8AC3E}">
        <p14:creationId xmlns:p14="http://schemas.microsoft.com/office/powerpoint/2010/main" val="2144997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4466-5B4D-4124-9F98-D2ED9BC34420}"/>
              </a:ext>
            </a:extLst>
          </p:cNvPr>
          <p:cNvSpPr>
            <a:spLocks noGrp="1"/>
          </p:cNvSpPr>
          <p:nvPr>
            <p:ph type="title"/>
          </p:nvPr>
        </p:nvSpPr>
        <p:spPr>
          <a:xfrm>
            <a:off x="1484311" y="685800"/>
            <a:ext cx="10018713" cy="613611"/>
          </a:xfrm>
        </p:spPr>
        <p:txBody>
          <a:bodyPr>
            <a:normAutofit fontScale="90000"/>
          </a:bodyPr>
          <a:lstStyle/>
          <a:p>
            <a:r>
              <a:rPr lang="en-US" dirty="0"/>
              <a:t>The Experiment Results</a:t>
            </a:r>
          </a:p>
        </p:txBody>
      </p:sp>
      <p:graphicFrame>
        <p:nvGraphicFramePr>
          <p:cNvPr id="4" name="Content Placeholder 3">
            <a:extLst>
              <a:ext uri="{FF2B5EF4-FFF2-40B4-BE49-F238E27FC236}">
                <a16:creationId xmlns:a16="http://schemas.microsoft.com/office/drawing/2014/main" id="{1CEE764B-6A51-4426-A6BA-675D1B75C2AB}"/>
              </a:ext>
            </a:extLst>
          </p:cNvPr>
          <p:cNvGraphicFramePr>
            <a:graphicFrameLocks noGrp="1"/>
          </p:cNvGraphicFramePr>
          <p:nvPr>
            <p:ph idx="1"/>
            <p:extLst>
              <p:ext uri="{D42A27DB-BD31-4B8C-83A1-F6EECF244321}">
                <p14:modId xmlns:p14="http://schemas.microsoft.com/office/powerpoint/2010/main" val="4141604739"/>
              </p:ext>
            </p:extLst>
          </p:nvPr>
        </p:nvGraphicFramePr>
        <p:xfrm>
          <a:off x="4649002" y="2646947"/>
          <a:ext cx="3465094" cy="3955991"/>
        </p:xfrm>
        <a:graphic>
          <a:graphicData uri="http://schemas.openxmlformats.org/drawingml/2006/table">
            <a:tbl>
              <a:tblPr firstRow="1" firstCol="1" bandRow="1"/>
              <a:tblGrid>
                <a:gridCol w="1251284">
                  <a:extLst>
                    <a:ext uri="{9D8B030D-6E8A-4147-A177-3AD203B41FA5}">
                      <a16:colId xmlns:a16="http://schemas.microsoft.com/office/drawing/2014/main" val="1630914371"/>
                    </a:ext>
                  </a:extLst>
                </a:gridCol>
                <a:gridCol w="1088724">
                  <a:extLst>
                    <a:ext uri="{9D8B030D-6E8A-4147-A177-3AD203B41FA5}">
                      <a16:colId xmlns:a16="http://schemas.microsoft.com/office/drawing/2014/main" val="2814148935"/>
                    </a:ext>
                  </a:extLst>
                </a:gridCol>
                <a:gridCol w="1125086">
                  <a:extLst>
                    <a:ext uri="{9D8B030D-6E8A-4147-A177-3AD203B41FA5}">
                      <a16:colId xmlns:a16="http://schemas.microsoft.com/office/drawing/2014/main" val="761296522"/>
                    </a:ext>
                  </a:extLst>
                </a:gridCol>
              </a:tblGrid>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P(K)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51055"/>
                  </a:ext>
                </a:extLst>
              </a:tr>
              <a:tr h="304307">
                <a:tc>
                  <a:txBody>
                    <a:bodyPr/>
                    <a:lstStyle/>
                    <a:p>
                      <a:pPr marL="0" marR="0">
                        <a:lnSpc>
                          <a:spcPct val="107000"/>
                        </a:lnSpc>
                        <a:spcBef>
                          <a:spcPts val="0"/>
                        </a:spcBef>
                        <a:spcAft>
                          <a:spcPts val="0"/>
                        </a:spcAft>
                      </a:pPr>
                      <a:r>
                        <a:rPr lang="en-US" sz="1000" dirty="0">
                          <a:effectLst/>
                          <a:latin typeface="CMR10"/>
                          <a:ea typeface="Calibri" panose="020F0502020204030204" pitchFamily="34" charset="0"/>
                          <a:cs typeface="CMR1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01045"/>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1507581"/>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6685036"/>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MR10"/>
                          <a:ea typeface="Calibri" panose="020F0502020204030204" pitchFamily="34" charset="0"/>
                          <a:cs typeface="CMR10"/>
                        </a:rPr>
                        <a:t> 0.147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0.156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9007201"/>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0.201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0.201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5728479"/>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0.202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0.195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0260373"/>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0.157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0.151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113686"/>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0.105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0.097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5700570"/>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0.053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693978"/>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0.026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65056"/>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250748"/>
                  </a:ext>
                </a:extLst>
              </a:tr>
              <a:tr h="304307">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10 or more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MR10"/>
                          <a:ea typeface="Calibri" panose="020F0502020204030204" pitchFamily="34" charset="0"/>
                          <a:cs typeface="CMR10"/>
                        </a:rPr>
                        <a:t> 0.006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MR10"/>
                          <a:ea typeface="Calibri" panose="020F0502020204030204" pitchFamily="34" charset="0"/>
                          <a:cs typeface="CMR10"/>
                        </a:rPr>
                        <a:t>  0.007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78559"/>
                  </a:ext>
                </a:extLst>
              </a:tr>
            </a:tbl>
          </a:graphicData>
        </a:graphic>
      </p:graphicFrame>
      <p:sp>
        <p:nvSpPr>
          <p:cNvPr id="5" name="TextBox 4">
            <a:extLst>
              <a:ext uri="{FF2B5EF4-FFF2-40B4-BE49-F238E27FC236}">
                <a16:creationId xmlns:a16="http://schemas.microsoft.com/office/drawing/2014/main" id="{1AFF7EA5-3FC5-469D-914D-14AA30713221}"/>
              </a:ext>
            </a:extLst>
          </p:cNvPr>
          <p:cNvSpPr txBox="1"/>
          <p:nvPr/>
        </p:nvSpPr>
        <p:spPr>
          <a:xfrm>
            <a:off x="1183907" y="1299411"/>
            <a:ext cx="10319117"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a:t>The table below shows the results as published.</a:t>
            </a:r>
          </a:p>
          <a:p>
            <a:pPr marL="742950" lvl="1" indent="-285750">
              <a:buFont typeface="Arial" panose="020B0604020202020204" pitchFamily="34" charset="0"/>
              <a:buChar char="•"/>
            </a:pPr>
            <a:r>
              <a:rPr lang="en-US" dirty="0"/>
              <a:t>K is the number of disintegrations in each time interval. R(k) is the number of time intervals in which exactly k disintegrations were observed. P(k) is the probability of observing exactly  k disintegrations in each interval.</a:t>
            </a:r>
          </a:p>
        </p:txBody>
      </p:sp>
    </p:spTree>
    <p:extLst>
      <p:ext uri="{BB962C8B-B14F-4D97-AF65-F5344CB8AC3E}">
        <p14:creationId xmlns:p14="http://schemas.microsoft.com/office/powerpoint/2010/main" val="250258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F3F3-2AF5-4704-A1C4-2A6C9901AD44}"/>
              </a:ext>
            </a:extLst>
          </p:cNvPr>
          <p:cNvSpPr>
            <a:spLocks noGrp="1"/>
          </p:cNvSpPr>
          <p:nvPr>
            <p:ph type="title"/>
          </p:nvPr>
        </p:nvSpPr>
        <p:spPr>
          <a:xfrm>
            <a:off x="1326995" y="0"/>
            <a:ext cx="10018713" cy="631723"/>
          </a:xfrm>
        </p:spPr>
        <p:txBody>
          <a:bodyPr>
            <a:normAutofit fontScale="90000"/>
          </a:bodyPr>
          <a:lstStyle/>
          <a:p>
            <a:r>
              <a:rPr lang="en-US" dirty="0"/>
              <a:t>The Three Components of the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CD7EDB-EA6E-4DB7-87F8-D94D029D0FED}"/>
                  </a:ext>
                </a:extLst>
              </p:cNvPr>
              <p:cNvSpPr>
                <a:spLocks noGrp="1"/>
              </p:cNvSpPr>
              <p:nvPr>
                <p:ph idx="1"/>
              </p:nvPr>
            </p:nvSpPr>
            <p:spPr>
              <a:xfrm>
                <a:off x="1484310" y="631723"/>
                <a:ext cx="10018713" cy="6398342"/>
              </a:xfrm>
            </p:spPr>
            <p:txBody>
              <a:bodyPr>
                <a:normAutofit/>
              </a:bodyPr>
              <a:lstStyle/>
              <a:p>
                <a:r>
                  <a:rPr lang="en-US" dirty="0"/>
                  <a:t>We would like to know if there is enough evidence to reject the hypothesis that there is no difference in the average effect of the two drugs. We will make the assumptions that the results in each sample come from normal distributions which have the same variance. The null hypothesis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oMath>
                </a14:m>
                <a:r>
                  <a:rPr lang="en-US" dirty="0"/>
                  <a:t> is then</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𝑋</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𝑌</m:t>
                        </m:r>
                      </m:sub>
                    </m:sSub>
                  </m:oMath>
                </a14:m>
                <a:r>
                  <a:rPr lang="en-US" dirty="0"/>
                  <a:t>    </a:t>
                </a:r>
                <a14:m>
                  <m:oMath xmlns:m="http://schemas.openxmlformats.org/officeDocument/2006/math">
                    <m:r>
                      <a:rPr lang="pt-BR" i="1" dirty="0" smtClean="0">
                        <a:latin typeface="Cambria Math" panose="02040503050406030204" pitchFamily="18" charset="0"/>
                      </a:rPr>
                      <m:t>𝑋</m:t>
                    </m:r>
                    <m:r>
                      <a:rPr lang="pt-BR" i="1" dirty="0" smtClean="0">
                        <a:latin typeface="Cambria Math" panose="02040503050406030204" pitchFamily="18" charset="0"/>
                      </a:rPr>
                      <m:t>∼</m:t>
                    </m:r>
                    <m:r>
                      <a:rPr lang="pt-BR" i="1" dirty="0" smtClean="0">
                        <a:latin typeface="Cambria Math" panose="02040503050406030204" pitchFamily="18" charset="0"/>
                      </a:rPr>
                      <m:t>𝑁</m:t>
                    </m:r>
                    <m:d>
                      <m:dPr>
                        <m:ctrlPr>
                          <a:rPr lang="pt-BR" i="1" dirty="0" smtClean="0">
                            <a:latin typeface="Cambria Math" panose="02040503050406030204" pitchFamily="18" charset="0"/>
                          </a:rPr>
                        </m:ctrlPr>
                      </m:dPr>
                      <m:e>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𝜇</m:t>
                            </m:r>
                          </m:e>
                          <m:sub>
                            <m:r>
                              <a:rPr lang="pt-BR" i="1" dirty="0" smtClean="0">
                                <a:latin typeface="Cambria Math" panose="02040503050406030204" pitchFamily="18" charset="0"/>
                              </a:rPr>
                              <m:t>𝑋</m:t>
                            </m:r>
                          </m:sub>
                        </m:sSub>
                        <m:r>
                          <a:rPr lang="pt-BR" i="1" dirty="0" smtClean="0">
                            <a:latin typeface="Cambria Math" panose="02040503050406030204" pitchFamily="18" charset="0"/>
                          </a:rPr>
                          <m:t>,</m:t>
                        </m:r>
                        <m:sSubSup>
                          <m:sSubSupPr>
                            <m:ctrlPr>
                              <a:rPr lang="pt-BR" i="1" dirty="0" smtClean="0">
                                <a:latin typeface="Cambria Math" panose="02040503050406030204" pitchFamily="18" charset="0"/>
                              </a:rPr>
                            </m:ctrlPr>
                          </m:sSubSupPr>
                          <m:e>
                            <m:r>
                              <a:rPr lang="pt-BR" i="1" dirty="0" smtClean="0">
                                <a:latin typeface="Cambria Math" panose="02040503050406030204" pitchFamily="18" charset="0"/>
                              </a:rPr>
                              <m:t>𝜎</m:t>
                            </m:r>
                          </m:e>
                          <m:sub>
                            <m:r>
                              <a:rPr lang="pt-BR" i="1" dirty="0" smtClean="0">
                                <a:latin typeface="Cambria Math" panose="02040503050406030204" pitchFamily="18" charset="0"/>
                              </a:rPr>
                              <m:t>𝑋</m:t>
                            </m:r>
                          </m:sub>
                          <m:sup>
                            <m:r>
                              <a:rPr lang="pt-BR" i="1" dirty="0" smtClean="0">
                                <a:latin typeface="Cambria Math" panose="02040503050406030204" pitchFamily="18" charset="0"/>
                              </a:rPr>
                              <m:t>2</m:t>
                            </m:r>
                          </m:sup>
                        </m:sSubSup>
                      </m:e>
                    </m:d>
                  </m:oMath>
                </a14:m>
                <a:r>
                  <a:rPr lang="en-US" dirty="0"/>
                  <a:t>   </a:t>
                </a:r>
                <a14:m>
                  <m:oMath xmlns:m="http://schemas.openxmlformats.org/officeDocument/2006/math">
                    <m:r>
                      <a:rPr lang="es-ES" i="1" dirty="0" smtClean="0">
                        <a:latin typeface="Cambria Math" panose="02040503050406030204" pitchFamily="18" charset="0"/>
                      </a:rPr>
                      <m:t>𝑌</m:t>
                    </m:r>
                    <m:r>
                      <a:rPr lang="es-ES" i="1" dirty="0" smtClean="0">
                        <a:latin typeface="Cambria Math" panose="02040503050406030204" pitchFamily="18" charset="0"/>
                      </a:rPr>
                      <m:t>∼</m:t>
                    </m:r>
                    <m:r>
                      <a:rPr lang="es-ES" i="1" dirty="0" smtClean="0">
                        <a:latin typeface="Cambria Math" panose="02040503050406030204" pitchFamily="18" charset="0"/>
                      </a:rPr>
                      <m:t>𝑁</m:t>
                    </m:r>
                    <m:d>
                      <m:dPr>
                        <m:ctrlPr>
                          <a:rPr lang="es-ES" i="1" dirty="0" smtClean="0">
                            <a:latin typeface="Cambria Math" panose="02040503050406030204" pitchFamily="18" charset="0"/>
                          </a:rPr>
                        </m:ctrlPr>
                      </m:dPr>
                      <m:e>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𝜇</m:t>
                            </m:r>
                          </m:e>
                          <m:sub>
                            <m:r>
                              <a:rPr lang="es-ES" i="1" dirty="0" smtClean="0">
                                <a:latin typeface="Cambria Math" panose="02040503050406030204" pitchFamily="18" charset="0"/>
                              </a:rPr>
                              <m:t>𝑌</m:t>
                            </m:r>
                          </m:sub>
                        </m:sSub>
                        <m:r>
                          <a:rPr lang="es-ES" i="1" dirty="0" smtClean="0">
                            <a:latin typeface="Cambria Math" panose="02040503050406030204" pitchFamily="18" charset="0"/>
                          </a:rPr>
                          <m:t>,</m:t>
                        </m:r>
                        <m:sSubSup>
                          <m:sSubSupPr>
                            <m:ctrlPr>
                              <a:rPr lang="es-ES" i="1" dirty="0" smtClean="0">
                                <a:latin typeface="Cambria Math" panose="02040503050406030204" pitchFamily="18" charset="0"/>
                              </a:rPr>
                            </m:ctrlPr>
                          </m:sSubSupPr>
                          <m:e>
                            <m:r>
                              <a:rPr lang="es-ES" i="1" dirty="0" smtClean="0">
                                <a:latin typeface="Cambria Math" panose="02040503050406030204" pitchFamily="18" charset="0"/>
                              </a:rPr>
                              <m:t>𝜎</m:t>
                            </m:r>
                          </m:e>
                          <m:sub>
                            <m:r>
                              <a:rPr lang="es-ES" i="1" dirty="0" smtClean="0">
                                <a:latin typeface="Cambria Math" panose="02040503050406030204" pitchFamily="18" charset="0"/>
                              </a:rPr>
                              <m:t>𝑌</m:t>
                            </m:r>
                          </m:sub>
                          <m:sup>
                            <m:r>
                              <a:rPr lang="es-ES" i="1" dirty="0" smtClean="0">
                                <a:latin typeface="Cambria Math" panose="02040503050406030204" pitchFamily="18" charset="0"/>
                              </a:rPr>
                              <m:t>2</m:t>
                            </m:r>
                          </m:sup>
                        </m:sSubSup>
                      </m:e>
                    </m:d>
                  </m:oMath>
                </a14:m>
                <a:r>
                  <a:rPr lang="en-US" dirty="0"/>
                  <a:t>   </a:t>
                </a:r>
                <a14:m>
                  <m:oMath xmlns:m="http://schemas.openxmlformats.org/officeDocument/2006/math">
                    <m:sSubSup>
                      <m:sSubSupPr>
                        <m:ctrlPr>
                          <a:rPr lang="es-ES" i="1" dirty="0" smtClean="0">
                            <a:latin typeface="Cambria Math" panose="02040503050406030204" pitchFamily="18" charset="0"/>
                          </a:rPr>
                        </m:ctrlPr>
                      </m:sSubSupPr>
                      <m:e>
                        <m:r>
                          <a:rPr lang="es-ES" i="1" dirty="0" smtClean="0">
                            <a:latin typeface="Cambria Math" panose="02040503050406030204" pitchFamily="18" charset="0"/>
                          </a:rPr>
                          <m:t>𝜎</m:t>
                        </m:r>
                      </m:e>
                      <m:sub>
                        <m:r>
                          <a:rPr lang="es-ES" i="1" dirty="0" smtClean="0">
                            <a:latin typeface="Cambria Math" panose="02040503050406030204" pitchFamily="18" charset="0"/>
                          </a:rPr>
                          <m:t>𝑋</m:t>
                        </m:r>
                      </m:sub>
                      <m:sup>
                        <m:r>
                          <a:rPr lang="es-ES" i="1" dirty="0" smtClean="0">
                            <a:latin typeface="Cambria Math" panose="02040503050406030204" pitchFamily="18" charset="0"/>
                          </a:rPr>
                          <m:t>2</m:t>
                        </m:r>
                      </m:sup>
                    </m:sSubSup>
                    <m:r>
                      <a:rPr lang="es-ES" i="1" dirty="0" smtClean="0">
                        <a:latin typeface="Cambria Math" panose="02040503050406030204" pitchFamily="18" charset="0"/>
                      </a:rPr>
                      <m:t>=</m:t>
                    </m:r>
                    <m:sSubSup>
                      <m:sSubSupPr>
                        <m:ctrlPr>
                          <a:rPr lang="es-ES" i="1" dirty="0" smtClean="0">
                            <a:latin typeface="Cambria Math" panose="02040503050406030204" pitchFamily="18" charset="0"/>
                          </a:rPr>
                        </m:ctrlPr>
                      </m:sSubSupPr>
                      <m:e>
                        <m:r>
                          <a:rPr lang="es-ES" i="1" dirty="0" smtClean="0">
                            <a:latin typeface="Cambria Math" panose="02040503050406030204" pitchFamily="18" charset="0"/>
                          </a:rPr>
                          <m:t>𝜎</m:t>
                        </m:r>
                      </m:e>
                      <m:sub>
                        <m:r>
                          <a:rPr lang="es-ES" i="1" dirty="0" smtClean="0">
                            <a:latin typeface="Cambria Math" panose="02040503050406030204" pitchFamily="18" charset="0"/>
                          </a:rPr>
                          <m:t>𝑌</m:t>
                        </m:r>
                      </m:sub>
                      <m:sup>
                        <m:r>
                          <a:rPr lang="es-ES" i="1" dirty="0" smtClean="0">
                            <a:latin typeface="Cambria Math" panose="02040503050406030204" pitchFamily="18" charset="0"/>
                          </a:rPr>
                          <m:t>2</m:t>
                        </m:r>
                      </m:sup>
                    </m:sSubSup>
                    <m:r>
                      <a:rPr lang="es-ES" i="1" dirty="0" smtClean="0">
                        <a:latin typeface="Cambria Math" panose="02040503050406030204" pitchFamily="18" charset="0"/>
                      </a:rPr>
                      <m:t>=</m:t>
                    </m:r>
                    <m:sSup>
                      <m:sSupPr>
                        <m:ctrlPr>
                          <a:rPr lang="es-ES" i="1" dirty="0" smtClean="0">
                            <a:latin typeface="Cambria Math" panose="02040503050406030204" pitchFamily="18" charset="0"/>
                          </a:rPr>
                        </m:ctrlPr>
                      </m:sSupPr>
                      <m:e>
                        <m:r>
                          <a:rPr lang="es-ES" i="1" dirty="0" smtClean="0">
                            <a:latin typeface="Cambria Math" panose="02040503050406030204" pitchFamily="18" charset="0"/>
                          </a:rPr>
                          <m:t>𝜎</m:t>
                        </m:r>
                      </m:e>
                      <m:sup>
                        <m:r>
                          <a:rPr lang="es-ES" i="1" dirty="0" smtClean="0">
                            <a:latin typeface="Cambria Math" panose="02040503050406030204" pitchFamily="18" charset="0"/>
                          </a:rPr>
                          <m:t>2</m:t>
                        </m:r>
                      </m:sup>
                    </m:sSup>
                  </m:oMath>
                </a14:m>
                <a:endParaRPr lang="en-US" dirty="0"/>
              </a:p>
              <a:p>
                <a:pPr>
                  <a:buFont typeface="Arial" panose="020B0604020202020204" pitchFamily="34" charset="0"/>
                  <a:buChar char="•"/>
                </a:pPr>
                <a:r>
                  <a:rPr lang="en-US" dirty="0"/>
                  <a:t>The relevant quantities are the sample means and the estimate for the variance of the observations. Let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𝑋</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𝑌</m:t>
                            </m:r>
                          </m:sub>
                        </m:sSub>
                      </m:e>
                    </m:acc>
                  </m:oMath>
                </a14:m>
                <a:r>
                  <a:rPr lang="en-US" dirty="0"/>
                  <a:t>  be the sample means. Their distributions are assumed to be normal, with expected values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𝑋</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oMath>
                </a14:m>
                <a:r>
                  <a:rPr lang="en-US" dirty="0"/>
                  <a:t> respectively; under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they are assumed to be the same. Their variances are </a:t>
                </a:r>
                <a14:m>
                  <m:oMath xmlns:m="http://schemas.openxmlformats.org/officeDocument/2006/math">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i="1" smtClean="0">
                                <a:latin typeface="Cambria Math" panose="02040503050406030204" pitchFamily="18" charset="0"/>
                              </a:rPr>
                              <m:t>𝜎</m:t>
                            </m:r>
                          </m:e>
                          <m:sub>
                            <m:r>
                              <a:rPr lang="en-US" i="1" smtClean="0">
                                <a:latin typeface="Cambria Math" panose="02040503050406030204" pitchFamily="18" charset="0"/>
                              </a:rPr>
                              <m:t>𝑋</m:t>
                            </m:r>
                          </m:sub>
                          <m:sup>
                            <m:r>
                              <a:rPr lang="en-US" i="1" smtClean="0">
                                <a:latin typeface="Cambria Math" panose="02040503050406030204" pitchFamily="18" charset="0"/>
                              </a:rPr>
                              <m:t>2</m:t>
                            </m:r>
                          </m:sup>
                        </m:sSubSup>
                      </m:num>
                      <m:den>
                        <m:r>
                          <a:rPr lang="en-US" i="1" smtClean="0">
                            <a:latin typeface="Cambria Math" panose="02040503050406030204" pitchFamily="18" charset="0"/>
                          </a:rPr>
                          <m:t>𝑛</m:t>
                        </m:r>
                      </m:den>
                    </m:f>
                  </m:oMath>
                </a14:m>
                <a:r>
                  <a:rPr lang="en-US" dirty="0"/>
                  <a:t> and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b="0" i="1" smtClean="0">
                                <a:latin typeface="Cambria Math" panose="02040503050406030204" pitchFamily="18" charset="0"/>
                              </a:rPr>
                              <m:t>𝑌</m:t>
                            </m:r>
                          </m:sub>
                          <m:sup>
                            <m:r>
                              <a:rPr lang="en-US" i="1">
                                <a:latin typeface="Cambria Math" panose="02040503050406030204" pitchFamily="18" charset="0"/>
                              </a:rPr>
                              <m:t>2</m:t>
                            </m:r>
                          </m:sup>
                        </m:sSubSup>
                      </m:num>
                      <m:den>
                        <m:r>
                          <a:rPr lang="en-US" b="0" i="1" smtClean="0">
                            <a:latin typeface="Cambria Math" panose="02040503050406030204" pitchFamily="18" charset="0"/>
                          </a:rPr>
                          <m:t>𝑚</m:t>
                        </m:r>
                      </m:den>
                    </m:f>
                  </m:oMath>
                </a14:m>
                <a:r>
                  <a:rPr lang="en-US" dirty="0"/>
                  <a:t> . In our example n=11 and m=9. We are assuming however that the observation in both groups have the same variance; in consequence we can get a combined estimate of the variance using the observations in both samples. </a:t>
                </a:r>
              </a:p>
            </p:txBody>
          </p:sp>
        </mc:Choice>
        <mc:Fallback xmlns="">
          <p:sp>
            <p:nvSpPr>
              <p:cNvPr id="3" name="Content Placeholder 2">
                <a:extLst>
                  <a:ext uri="{FF2B5EF4-FFF2-40B4-BE49-F238E27FC236}">
                    <a16:creationId xmlns:a16="http://schemas.microsoft.com/office/drawing/2014/main" id="{CCCD7EDB-EA6E-4DB7-87F8-D94D029D0FED}"/>
                  </a:ext>
                </a:extLst>
              </p:cNvPr>
              <p:cNvSpPr>
                <a:spLocks noGrp="1" noRot="1" noChangeAspect="1" noMove="1" noResize="1" noEditPoints="1" noAdjustHandles="1" noChangeArrowheads="1" noChangeShapeType="1" noTextEdit="1"/>
              </p:cNvSpPr>
              <p:nvPr>
                <p:ph idx="1"/>
              </p:nvPr>
            </p:nvSpPr>
            <p:spPr>
              <a:xfrm>
                <a:off x="1484310" y="631723"/>
                <a:ext cx="10018713" cy="6398342"/>
              </a:xfrm>
              <a:blipFill>
                <a:blip r:embed="rId2"/>
                <a:stretch>
                  <a:fillRect l="-1521" r="-852"/>
                </a:stretch>
              </a:blipFill>
            </p:spPr>
            <p:txBody>
              <a:bodyPr/>
              <a:lstStyle/>
              <a:p>
                <a:r>
                  <a:rPr lang="en-US">
                    <a:noFill/>
                  </a:rPr>
                  <a:t> </a:t>
                </a:r>
              </a:p>
            </p:txBody>
          </p:sp>
        </mc:Fallback>
      </mc:AlternateContent>
    </p:spTree>
    <p:extLst>
      <p:ext uri="{BB962C8B-B14F-4D97-AF65-F5344CB8AC3E}">
        <p14:creationId xmlns:p14="http://schemas.microsoft.com/office/powerpoint/2010/main" val="3745464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B75C-10B0-4ECC-B3F0-2025573F0555}"/>
              </a:ext>
            </a:extLst>
          </p:cNvPr>
          <p:cNvSpPr>
            <a:spLocks noGrp="1"/>
          </p:cNvSpPr>
          <p:nvPr>
            <p:ph type="title"/>
          </p:nvPr>
        </p:nvSpPr>
        <p:spPr>
          <a:xfrm>
            <a:off x="1395821" y="0"/>
            <a:ext cx="10018713" cy="671051"/>
          </a:xfrm>
        </p:spPr>
        <p:txBody>
          <a:bodyPr>
            <a:normAutofit fontScale="90000"/>
          </a:bodyPr>
          <a:lstStyle/>
          <a:p>
            <a:r>
              <a:rPr lang="en-US" dirty="0"/>
              <a:t>The Pooled Variance Estimate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F161D2-077B-4F4A-B103-A3F128F56E7E}"/>
                  </a:ext>
                </a:extLst>
              </p:cNvPr>
              <p:cNvSpPr>
                <a:spLocks noGrp="1"/>
              </p:cNvSpPr>
              <p:nvPr>
                <p:ph idx="1"/>
              </p:nvPr>
            </p:nvSpPr>
            <p:spPr>
              <a:xfrm>
                <a:off x="1395820" y="818534"/>
                <a:ext cx="10018713" cy="6039466"/>
              </a:xfrm>
            </p:spPr>
            <p:txBody>
              <a:bodyPr/>
              <a:lstStyle/>
              <a:p>
                <a:r>
                  <a:rPr lang="en-US" dirty="0"/>
                  <a:t>Let  </a:t>
                </a:r>
                <a14:m>
                  <m:oMath xmlns:m="http://schemas.openxmlformats.org/officeDocument/2006/math">
                    <m:acc>
                      <m:accPr>
                        <m:chr m:val="̂"/>
                        <m:ctrlPr>
                          <a:rPr lang="de-DE" i="1" smtClean="0">
                            <a:latin typeface="Cambria Math" panose="02040503050406030204" pitchFamily="18" charset="0"/>
                          </a:rPr>
                        </m:ctrlPr>
                      </m:accPr>
                      <m:e>
                        <m:sSubSup>
                          <m:sSubSupPr>
                            <m:ctrlPr>
                              <a:rPr lang="de-DE" i="1" smtClean="0">
                                <a:latin typeface="Cambria Math" panose="02040503050406030204" pitchFamily="18" charset="0"/>
                              </a:rPr>
                            </m:ctrlPr>
                          </m:sSubSupPr>
                          <m:e>
                            <m:r>
                              <a:rPr lang="de-DE" i="1" smtClean="0">
                                <a:latin typeface="Cambria Math" panose="02040503050406030204" pitchFamily="18" charset="0"/>
                              </a:rPr>
                              <m:t>𝑠</m:t>
                            </m:r>
                          </m:e>
                          <m:sub>
                            <m:r>
                              <a:rPr lang="de-DE" i="1" smtClean="0">
                                <a:latin typeface="Cambria Math" panose="02040503050406030204" pitchFamily="18" charset="0"/>
                              </a:rPr>
                              <m:t>𝑋</m:t>
                            </m:r>
                          </m:sub>
                          <m:sup>
                            <m:r>
                              <a:rPr lang="de-DE" i="1" smtClean="0">
                                <a:latin typeface="Cambria Math" panose="02040503050406030204" pitchFamily="18" charset="0"/>
                              </a:rPr>
                              <m:t>2</m:t>
                            </m:r>
                          </m:sup>
                        </m:sSubSup>
                      </m:e>
                    </m:acc>
                    <m:r>
                      <a:rPr lang="de-DE" i="1" smtClean="0">
                        <a:latin typeface="Cambria Math" panose="02040503050406030204" pitchFamily="18" charset="0"/>
                      </a:rPr>
                      <m:t>=</m:t>
                    </m:r>
                    <m:f>
                      <m:fPr>
                        <m:ctrlPr>
                          <a:rPr lang="de-DE" i="1" smtClean="0">
                            <a:latin typeface="Cambria Math" panose="02040503050406030204" pitchFamily="18" charset="0"/>
                          </a:rPr>
                        </m:ctrlPr>
                      </m:fPr>
                      <m:num>
                        <m:nary>
                          <m:naryPr>
                            <m:chr m:val="∑"/>
                            <m:ctrlPr>
                              <a:rPr lang="de-DE" i="1" smtClean="0">
                                <a:latin typeface="Cambria Math" panose="02040503050406030204" pitchFamily="18" charset="0"/>
                              </a:rPr>
                            </m:ctrlPr>
                          </m:naryPr>
                          <m:sub>
                            <m:r>
                              <a:rPr lang="de-DE" i="1" smtClean="0">
                                <a:latin typeface="Cambria Math" panose="02040503050406030204" pitchFamily="18" charset="0"/>
                              </a:rPr>
                              <m:t>1</m:t>
                            </m:r>
                          </m:sub>
                          <m:sup>
                            <m:r>
                              <a:rPr lang="de-DE" i="1" smtClean="0">
                                <a:latin typeface="Cambria Math" panose="02040503050406030204" pitchFamily="18" charset="0"/>
                              </a:rPr>
                              <m:t>𝑛</m:t>
                            </m:r>
                          </m:sup>
                          <m:e>
                            <m:sSup>
                              <m:sSupPr>
                                <m:ctrlPr>
                                  <a:rPr lang="de-DE" i="1" smtClean="0">
                                    <a:latin typeface="Cambria Math" panose="02040503050406030204" pitchFamily="18" charset="0"/>
                                  </a:rPr>
                                </m:ctrlPr>
                              </m:sSupPr>
                              <m:e>
                                <m:d>
                                  <m:dPr>
                                    <m:ctrlPr>
                                      <a:rPr lang="de-DE" i="1" smtClean="0">
                                        <a:latin typeface="Cambria Math" panose="02040503050406030204" pitchFamily="18" charset="0"/>
                                      </a:rPr>
                                    </m:ctrlPr>
                                  </m:dPr>
                                  <m:e>
                                    <m:sSub>
                                      <m:sSubPr>
                                        <m:ctrlPr>
                                          <a:rPr lang="de-DE" i="1" smtClean="0">
                                            <a:latin typeface="Cambria Math" panose="02040503050406030204" pitchFamily="18" charset="0"/>
                                          </a:rPr>
                                        </m:ctrlPr>
                                      </m:sSubPr>
                                      <m:e>
                                        <m:r>
                                          <a:rPr lang="de-DE" i="1" smtClean="0">
                                            <a:latin typeface="Cambria Math" panose="02040503050406030204" pitchFamily="18" charset="0"/>
                                          </a:rPr>
                                          <m:t>𝑥</m:t>
                                        </m:r>
                                      </m:e>
                                      <m:sub>
                                        <m:r>
                                          <a:rPr lang="de-DE" i="1" smtClean="0">
                                            <a:latin typeface="Cambria Math" panose="02040503050406030204" pitchFamily="18" charset="0"/>
                                          </a:rPr>
                                          <m:t>𝑖</m:t>
                                        </m:r>
                                      </m:sub>
                                    </m:sSub>
                                    <m:r>
                                      <a:rPr lang="de-DE" i="1" smtClean="0">
                                        <a:latin typeface="Cambria Math" panose="02040503050406030204" pitchFamily="18" charset="0"/>
                                      </a:rPr>
                                      <m:t>−</m:t>
                                    </m:r>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𝑋</m:t>
                                            </m:r>
                                          </m:sub>
                                        </m:sSub>
                                      </m:e>
                                    </m:acc>
                                  </m:e>
                                </m:d>
                              </m:e>
                              <m:sup>
                                <m:r>
                                  <a:rPr lang="de-DE" i="1" smtClean="0">
                                    <a:latin typeface="Cambria Math" panose="02040503050406030204" pitchFamily="18" charset="0"/>
                                  </a:rPr>
                                  <m:t>2</m:t>
                                </m:r>
                              </m:sup>
                            </m:sSup>
                          </m:e>
                        </m:nary>
                      </m:num>
                      <m:den>
                        <m:r>
                          <a:rPr lang="de-DE" i="1" smtClean="0">
                            <a:latin typeface="Cambria Math" panose="02040503050406030204" pitchFamily="18" charset="0"/>
                          </a:rPr>
                          <m:t>𝑛</m:t>
                        </m:r>
                        <m:r>
                          <a:rPr lang="de-DE" i="1" smtClean="0">
                            <a:latin typeface="Cambria Math" panose="02040503050406030204" pitchFamily="18" charset="0"/>
                          </a:rPr>
                          <m:t>−1</m:t>
                        </m:r>
                      </m:den>
                    </m:f>
                  </m:oMath>
                </a14:m>
                <a:r>
                  <a:rPr lang="en-US" dirty="0"/>
                  <a:t>  be the estimate for the variance in the first sample and </a:t>
                </a:r>
                <a14:m>
                  <m:oMath xmlns:m="http://schemas.openxmlformats.org/officeDocument/2006/math">
                    <m:acc>
                      <m:accPr>
                        <m:chr m:val="̂"/>
                        <m:ctrlPr>
                          <a:rPr lang="en-US" i="1" smtClean="0">
                            <a:latin typeface="Cambria Math" panose="02040503050406030204" pitchFamily="18" charset="0"/>
                          </a:rPr>
                        </m:ctrlPr>
                      </m:accPr>
                      <m:e>
                        <m:sSubSup>
                          <m:sSubSupPr>
                            <m:ctrlPr>
                              <a:rPr lang="en-US" i="1" smtClean="0">
                                <a:latin typeface="Cambria Math" panose="02040503050406030204" pitchFamily="18" charset="0"/>
                              </a:rPr>
                            </m:ctrlPr>
                          </m:sSubSupPr>
                          <m:e>
                            <m:r>
                              <a:rPr lang="en-US" i="1" smtClean="0">
                                <a:latin typeface="Cambria Math" panose="02040503050406030204" pitchFamily="18" charset="0"/>
                              </a:rPr>
                              <m:t>𝑠</m:t>
                            </m:r>
                          </m:e>
                          <m:sub>
                            <m:r>
                              <a:rPr lang="en-US" i="1" smtClean="0">
                                <a:latin typeface="Cambria Math" panose="02040503050406030204" pitchFamily="18" charset="0"/>
                              </a:rPr>
                              <m:t>𝑌</m:t>
                            </m:r>
                          </m:sub>
                          <m:sup>
                            <m:r>
                              <a:rPr lang="en-US" i="1" smtClean="0">
                                <a:latin typeface="Cambria Math" panose="02040503050406030204" pitchFamily="18" charset="0"/>
                              </a:rPr>
                              <m:t>2</m:t>
                            </m:r>
                          </m:sup>
                        </m:sSubSup>
                      </m:e>
                    </m:acc>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a:rPr lang="en-US" i="1" smtClean="0">
                                <a:latin typeface="Cambria Math" panose="02040503050406030204" pitchFamily="18" charset="0"/>
                              </a:rPr>
                              <m:t>1</m:t>
                            </m:r>
                          </m:sub>
                          <m:sup>
                            <m:r>
                              <a:rPr lang="en-US"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𝑌</m:t>
                                            </m:r>
                                          </m:sub>
                                        </m:sSub>
                                      </m:e>
                                    </m:acc>
                                  </m:e>
                                </m:d>
                              </m:e>
                              <m:sup>
                                <m:r>
                                  <a:rPr lang="en-US" i="1" smtClean="0">
                                    <a:latin typeface="Cambria Math" panose="02040503050406030204" pitchFamily="18" charset="0"/>
                                  </a:rPr>
                                  <m:t>2</m:t>
                                </m:r>
                              </m:sup>
                            </m:sSup>
                          </m:e>
                        </m:nary>
                      </m:num>
                      <m:den>
                        <m:r>
                          <a:rPr lang="en-US" i="1" smtClean="0">
                            <a:latin typeface="Cambria Math" panose="02040503050406030204" pitchFamily="18" charset="0"/>
                          </a:rPr>
                          <m:t>𝑚</m:t>
                        </m:r>
                        <m:r>
                          <a:rPr lang="en-US" i="1" smtClean="0">
                            <a:latin typeface="Cambria Math" panose="02040503050406030204" pitchFamily="18" charset="0"/>
                          </a:rPr>
                          <m:t>−1</m:t>
                        </m:r>
                      </m:den>
                    </m:f>
                  </m:oMath>
                </a14:m>
                <a:r>
                  <a:rPr lang="en-US" dirty="0"/>
                  <a:t> be the estimate for the variance in the second sample. A pooled estimate for the variance can be obtained by</a:t>
                </a:r>
              </a:p>
              <a:p>
                <a:pPr marL="0" indent="0" algn="ctr">
                  <a:buNone/>
                </a:pP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a:rPr lang="en-US" i="1" smtClean="0">
                                <a:latin typeface="Cambria Math" panose="02040503050406030204" pitchFamily="18" charset="0"/>
                              </a:rPr>
                              <m:t>𝑠</m:t>
                            </m:r>
                          </m:e>
                          <m:sup>
                            <m:r>
                              <a:rPr lang="en-US" i="1" smtClean="0">
                                <a:latin typeface="Cambria Math" panose="02040503050406030204" pitchFamily="18" charset="0"/>
                              </a:rPr>
                              <m:t>2</m:t>
                            </m:r>
                          </m:sup>
                        </m:sSup>
                      </m:e>
                    </m:acc>
                    <m:r>
                      <a:rPr lang="en-US" i="1" smtClean="0">
                        <a:latin typeface="Cambria Math" panose="02040503050406030204" pitchFamily="18" charset="0"/>
                      </a:rPr>
                      <m:t>=</m:t>
                    </m:r>
                  </m:oMath>
                </a14:m>
                <a:r>
                  <a:rPr lang="en-US" dirty="0"/>
                  <a:t> </a:t>
                </a:r>
                <a14:m>
                  <m:oMath xmlns:m="http://schemas.openxmlformats.org/officeDocument/2006/math">
                    <m:f>
                      <m:fPr>
                        <m:ctrlPr>
                          <a:rPr lang="en-US"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r>
                              <a:rPr lang="en-US" i="1" dirty="0" smtClean="0">
                                <a:latin typeface="Cambria Math" panose="02040503050406030204" pitchFamily="18" charset="0"/>
                              </a:rPr>
                              <m:t>−1</m:t>
                            </m:r>
                          </m:e>
                        </m:d>
                        <m:acc>
                          <m:accPr>
                            <m:chr m:val="̂"/>
                            <m:ctrlPr>
                              <a:rPr lang="en-US" i="1" dirty="0" smtClean="0">
                                <a:latin typeface="Cambria Math" panose="02040503050406030204" pitchFamily="18" charset="0"/>
                              </a:rPr>
                            </m:ctrlPr>
                          </m:accPr>
                          <m:e>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smtClean="0">
                                    <a:latin typeface="Cambria Math" panose="02040503050406030204" pitchFamily="18" charset="0"/>
                                  </a:rPr>
                                  <m:t>𝑋</m:t>
                                </m:r>
                              </m:sub>
                              <m:sup>
                                <m:r>
                                  <a:rPr lang="en-US" i="1" dirty="0" smtClean="0">
                                    <a:latin typeface="Cambria Math" panose="02040503050406030204" pitchFamily="18" charset="0"/>
                                  </a:rPr>
                                  <m:t>2</m:t>
                                </m:r>
                              </m:sup>
                            </m:sSubSup>
                          </m:e>
                        </m:acc>
                        <m:r>
                          <a:rPr lang="en-US" i="1" dirty="0" smtClean="0">
                            <a:latin typeface="Cambria Math" panose="02040503050406030204" pitchFamily="18" charset="0"/>
                          </a:rPr>
                          <m:t>+</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𝑚</m:t>
                            </m:r>
                            <m:r>
                              <a:rPr lang="en-US" i="1" dirty="0" smtClean="0">
                                <a:latin typeface="Cambria Math" panose="02040503050406030204" pitchFamily="18" charset="0"/>
                              </a:rPr>
                              <m:t>−1</m:t>
                            </m:r>
                          </m:e>
                        </m:d>
                        <m:acc>
                          <m:accPr>
                            <m:chr m:val="̂"/>
                            <m:ctrlPr>
                              <a:rPr lang="en-US" i="1" dirty="0" smtClean="0">
                                <a:latin typeface="Cambria Math" panose="02040503050406030204" pitchFamily="18" charset="0"/>
                              </a:rPr>
                            </m:ctrlPr>
                          </m:accPr>
                          <m:e>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smtClean="0">
                                    <a:latin typeface="Cambria Math" panose="02040503050406030204" pitchFamily="18" charset="0"/>
                                  </a:rPr>
                                  <m:t>𝑌</m:t>
                                </m:r>
                              </m:sub>
                              <m:sup>
                                <m:r>
                                  <a:rPr lang="en-US" i="1" dirty="0" smtClean="0">
                                    <a:latin typeface="Cambria Math" panose="02040503050406030204" pitchFamily="18" charset="0"/>
                                  </a:rPr>
                                  <m:t>2</m:t>
                                </m:r>
                              </m:sup>
                            </m:sSubSup>
                          </m:e>
                        </m:acc>
                      </m:num>
                      <m:den>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−2</m:t>
                        </m:r>
                      </m:den>
                    </m:f>
                    <m:r>
                      <a:rPr lang="en-US" i="1" dirty="0" smtClean="0">
                        <a:latin typeface="Cambria Math" panose="02040503050406030204" pitchFamily="18" charset="0"/>
                      </a:rPr>
                      <m:t>=</m:t>
                    </m:r>
                  </m:oMath>
                </a14:m>
                <a:r>
                  <a:rPr lang="en-US" dirty="0"/>
                  <a:t> </a:t>
                </a:r>
                <a14:m>
                  <m:oMath xmlns:m="http://schemas.openxmlformats.org/officeDocument/2006/math">
                    <m:f>
                      <m:fPr>
                        <m:ctrlPr>
                          <a:rPr lang="de-DE" i="1" dirty="0" smtClean="0">
                            <a:latin typeface="Cambria Math" panose="02040503050406030204" pitchFamily="18" charset="0"/>
                          </a:rPr>
                        </m:ctrlPr>
                      </m:fPr>
                      <m:num>
                        <m:nary>
                          <m:naryPr>
                            <m:chr m:val="∑"/>
                            <m:subHide m:val="on"/>
                            <m:supHide m:val="on"/>
                            <m:ctrlPr>
                              <a:rPr lang="de-DE" i="1" dirty="0" smtClean="0">
                                <a:latin typeface="Cambria Math" panose="02040503050406030204" pitchFamily="18" charset="0"/>
                              </a:rPr>
                            </m:ctrlPr>
                          </m:naryPr>
                          <m:sub/>
                          <m:sup/>
                          <m:e>
                            <m:sSup>
                              <m:sSupPr>
                                <m:ctrlPr>
                                  <a:rPr lang="de-DE" i="1" dirty="0" smtClean="0">
                                    <a:latin typeface="Cambria Math" panose="02040503050406030204" pitchFamily="18" charset="0"/>
                                  </a:rPr>
                                </m:ctrlPr>
                              </m:sSupPr>
                              <m:e>
                                <m:d>
                                  <m:dPr>
                                    <m:ctrlPr>
                                      <a:rPr lang="de-DE" i="1" dirty="0" smtClean="0">
                                        <a:latin typeface="Cambria Math" panose="02040503050406030204" pitchFamily="18" charset="0"/>
                                      </a:rPr>
                                    </m:ctrlPr>
                                  </m:d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𝑥</m:t>
                                        </m:r>
                                      </m:e>
                                      <m:sub>
                                        <m:r>
                                          <a:rPr lang="de-DE" i="1" dirty="0" smtClean="0">
                                            <a:latin typeface="Cambria Math" panose="02040503050406030204" pitchFamily="18" charset="0"/>
                                          </a:rPr>
                                          <m:t>𝑖</m:t>
                                        </m:r>
                                      </m:sub>
                                    </m:sSub>
                                    <m:r>
                                      <a:rPr lang="de-DE" i="1" dirty="0" smtClean="0">
                                        <a:latin typeface="Cambria Math" panose="02040503050406030204" pitchFamily="18" charset="0"/>
                                      </a:rPr>
                                      <m:t>−</m:t>
                                    </m:r>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𝜇</m:t>
                                            </m:r>
                                          </m:e>
                                          <m:sub>
                                            <m:r>
                                              <a:rPr lang="de-DE" i="1" dirty="0" smtClean="0">
                                                <a:latin typeface="Cambria Math" panose="02040503050406030204" pitchFamily="18" charset="0"/>
                                              </a:rPr>
                                              <m:t>𝑋</m:t>
                                            </m:r>
                                          </m:sub>
                                        </m:sSub>
                                      </m:e>
                                    </m:acc>
                                  </m:e>
                                </m:d>
                              </m:e>
                              <m:sup>
                                <m:r>
                                  <a:rPr lang="de-DE" i="1" dirty="0" smtClean="0">
                                    <a:latin typeface="Cambria Math" panose="02040503050406030204" pitchFamily="18" charset="0"/>
                                  </a:rPr>
                                  <m:t>2</m:t>
                                </m:r>
                              </m:sup>
                            </m:sSup>
                          </m:e>
                        </m:nary>
                        <m:r>
                          <a:rPr lang="de-DE" i="1" dirty="0" smtClean="0">
                            <a:latin typeface="Cambria Math" panose="02040503050406030204" pitchFamily="18" charset="0"/>
                          </a:rPr>
                          <m:t>+</m:t>
                        </m:r>
                        <m:nary>
                          <m:naryPr>
                            <m:chr m:val="∑"/>
                            <m:subHide m:val="on"/>
                            <m:supHide m:val="on"/>
                            <m:ctrlPr>
                              <a:rPr lang="de-DE" i="1" dirty="0" smtClean="0">
                                <a:latin typeface="Cambria Math" panose="02040503050406030204" pitchFamily="18" charset="0"/>
                              </a:rPr>
                            </m:ctrlPr>
                          </m:naryPr>
                          <m:sub/>
                          <m:sup/>
                          <m:e>
                            <m:sSup>
                              <m:sSupPr>
                                <m:ctrlPr>
                                  <a:rPr lang="de-DE" i="1" dirty="0" smtClean="0">
                                    <a:latin typeface="Cambria Math" panose="02040503050406030204" pitchFamily="18" charset="0"/>
                                  </a:rPr>
                                </m:ctrlPr>
                              </m:sSupPr>
                              <m:e>
                                <m:d>
                                  <m:dPr>
                                    <m:ctrlPr>
                                      <a:rPr lang="de-DE" i="1" dirty="0" smtClean="0">
                                        <a:latin typeface="Cambria Math" panose="02040503050406030204" pitchFamily="18" charset="0"/>
                                      </a:rPr>
                                    </m:ctrlPr>
                                  </m:d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𝑦</m:t>
                                        </m:r>
                                      </m:e>
                                      <m:sub>
                                        <m:r>
                                          <a:rPr lang="de-DE" i="1" dirty="0" smtClean="0">
                                            <a:latin typeface="Cambria Math" panose="02040503050406030204" pitchFamily="18" charset="0"/>
                                          </a:rPr>
                                          <m:t>𝑖</m:t>
                                        </m:r>
                                      </m:sub>
                                    </m:sSub>
                                    <m:r>
                                      <a:rPr lang="de-DE" i="1" dirty="0" smtClean="0">
                                        <a:latin typeface="Cambria Math" panose="02040503050406030204" pitchFamily="18" charset="0"/>
                                      </a:rPr>
                                      <m:t>−</m:t>
                                    </m:r>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𝜇</m:t>
                                            </m:r>
                                          </m:e>
                                          <m:sub>
                                            <m:r>
                                              <a:rPr lang="de-DE" i="1" dirty="0" smtClean="0">
                                                <a:latin typeface="Cambria Math" panose="02040503050406030204" pitchFamily="18" charset="0"/>
                                              </a:rPr>
                                              <m:t>𝑌</m:t>
                                            </m:r>
                                          </m:sub>
                                        </m:sSub>
                                      </m:e>
                                    </m:acc>
                                  </m:e>
                                </m:d>
                              </m:e>
                              <m:sup>
                                <m:r>
                                  <a:rPr lang="de-DE" i="1" dirty="0" smtClean="0">
                                    <a:latin typeface="Cambria Math" panose="02040503050406030204" pitchFamily="18" charset="0"/>
                                  </a:rPr>
                                  <m:t>2</m:t>
                                </m:r>
                              </m:sup>
                            </m:sSup>
                          </m:e>
                        </m:nary>
                      </m:num>
                      <m:den>
                        <m:r>
                          <a:rPr lang="de-DE" i="1" dirty="0" smtClean="0">
                            <a:latin typeface="Cambria Math" panose="02040503050406030204" pitchFamily="18" charset="0"/>
                          </a:rPr>
                          <m:t>𝑛</m:t>
                        </m:r>
                        <m:r>
                          <a:rPr lang="de-DE" i="1" dirty="0" smtClean="0">
                            <a:latin typeface="Cambria Math" panose="02040503050406030204" pitchFamily="18" charset="0"/>
                          </a:rPr>
                          <m:t>+</m:t>
                        </m:r>
                        <m:r>
                          <a:rPr lang="de-DE" i="1" dirty="0" smtClean="0">
                            <a:latin typeface="Cambria Math" panose="02040503050406030204" pitchFamily="18" charset="0"/>
                          </a:rPr>
                          <m:t>𝑚</m:t>
                        </m:r>
                        <m:r>
                          <a:rPr lang="de-DE" i="1" dirty="0" smtClean="0">
                            <a:latin typeface="Cambria Math" panose="02040503050406030204" pitchFamily="18" charset="0"/>
                          </a:rPr>
                          <m:t>−2</m:t>
                        </m:r>
                      </m:den>
                    </m:f>
                  </m:oMath>
                </a14:m>
                <a:endParaRPr lang="en-US" dirty="0"/>
              </a:p>
              <a:p>
                <a:pPr marL="0" indent="0">
                  <a:buNone/>
                </a:pPr>
                <a:r>
                  <a:rPr lang="en-US" dirty="0"/>
                  <a:t>     Using the sample data above we get: </a:t>
                </a:r>
              </a:p>
              <a:p>
                <a:pPr marL="0" indent="0">
                  <a:buNone/>
                </a:pPr>
                <a14:m>
                  <m:oMathPara xmlns:m="http://schemas.openxmlformats.org/officeDocument/2006/math">
                    <m:oMathParaPr>
                      <m:jc m:val="center"/>
                    </m:oMathParaPr>
                    <m:oMath xmlns:m="http://schemas.openxmlformats.org/officeDocument/2006/math">
                      <m:acc>
                        <m:accPr>
                          <m:chr m:val="̂"/>
                          <m:ctrlPr>
                            <a:rPr lang="de-DE" sz="1600" i="1" smtClean="0">
                              <a:latin typeface="Cambria Math" panose="02040503050406030204" pitchFamily="18" charset="0"/>
                            </a:rPr>
                          </m:ctrlPr>
                        </m:accPr>
                        <m:e>
                          <m:sSub>
                            <m:sSubPr>
                              <m:ctrlPr>
                                <a:rPr lang="de-DE" sz="1600" i="1" smtClean="0">
                                  <a:latin typeface="Cambria Math" panose="02040503050406030204" pitchFamily="18" charset="0"/>
                                </a:rPr>
                              </m:ctrlPr>
                            </m:sSubPr>
                            <m:e>
                              <m:r>
                                <a:rPr lang="de-DE" sz="1600" i="1" smtClean="0">
                                  <a:latin typeface="Cambria Math" panose="02040503050406030204" pitchFamily="18" charset="0"/>
                                </a:rPr>
                                <m:t>𝜇</m:t>
                              </m:r>
                            </m:e>
                            <m:sub>
                              <m:r>
                                <a:rPr lang="de-DE" sz="1600" i="1" smtClean="0">
                                  <a:latin typeface="Cambria Math" panose="02040503050406030204" pitchFamily="18" charset="0"/>
                                </a:rPr>
                                <m:t>𝑋</m:t>
                              </m:r>
                            </m:sub>
                          </m:sSub>
                        </m:e>
                      </m:acc>
                      <m:r>
                        <a:rPr lang="de-DE" sz="1600" i="1" smtClean="0">
                          <a:latin typeface="Cambria Math" panose="02040503050406030204" pitchFamily="18" charset="0"/>
                        </a:rPr>
                        <m:t>=</m:t>
                      </m:r>
                      <m:f>
                        <m:fPr>
                          <m:ctrlPr>
                            <a:rPr lang="de-DE" sz="1600" i="1" smtClean="0">
                              <a:latin typeface="Cambria Math" panose="02040503050406030204" pitchFamily="18" charset="0"/>
                            </a:rPr>
                          </m:ctrlPr>
                        </m:fPr>
                        <m:num>
                          <m:r>
                            <a:rPr lang="de-DE" sz="1600" i="1" smtClean="0">
                              <a:latin typeface="Cambria Math" panose="02040503050406030204" pitchFamily="18" charset="0"/>
                            </a:rPr>
                            <m:t>98+110+68+93+68+50+38+91+81+78+83</m:t>
                          </m:r>
                        </m:num>
                        <m:den>
                          <m:r>
                            <a:rPr lang="de-DE" sz="1600" i="1" smtClean="0">
                              <a:latin typeface="Cambria Math" panose="02040503050406030204" pitchFamily="18" charset="0"/>
                            </a:rPr>
                            <m:t>11</m:t>
                          </m:r>
                        </m:den>
                      </m:f>
                      <m:r>
                        <a:rPr lang="de-DE" sz="1600" i="1" smtClean="0">
                          <a:latin typeface="Cambria Math" panose="02040503050406030204" pitchFamily="18" charset="0"/>
                        </a:rPr>
                        <m:t>=78</m:t>
                      </m:r>
                    </m:oMath>
                  </m:oMathPara>
                </a14:m>
                <a:endParaRPr lang="en-US" sz="1600" dirty="0"/>
              </a:p>
              <a:p>
                <a:pPr marL="0" indent="0">
                  <a:buNone/>
                </a:pPr>
                <a:r>
                  <a:rPr lang="en-US" dirty="0"/>
                  <a:t>     and</a:t>
                </a:r>
              </a:p>
              <a:p>
                <a:pPr marL="0" indent="0" algn="ctr">
                  <a:buNone/>
                </a:pPr>
                <a:r>
                  <a:rPr lang="en-US" sz="2000" dirty="0"/>
                  <a:t> </a:t>
                </a:r>
                <a14:m>
                  <m:oMath xmlns:m="http://schemas.openxmlformats.org/officeDocument/2006/math">
                    <m:acc>
                      <m:accPr>
                        <m:chr m:val="̂"/>
                        <m:ctrlPr>
                          <a:rPr lang="de-DE" sz="2000" i="1" smtClean="0">
                            <a:latin typeface="Cambria Math" panose="02040503050406030204" pitchFamily="18" charset="0"/>
                          </a:rPr>
                        </m:ctrlPr>
                      </m:accPr>
                      <m:e>
                        <m:sSub>
                          <m:sSubPr>
                            <m:ctrlPr>
                              <a:rPr lang="de-DE" sz="2000" i="1" smtClean="0">
                                <a:latin typeface="Cambria Math" panose="02040503050406030204" pitchFamily="18" charset="0"/>
                              </a:rPr>
                            </m:ctrlPr>
                          </m:sSubPr>
                          <m:e>
                            <m:r>
                              <a:rPr lang="de-DE" sz="2000" i="1" smtClean="0">
                                <a:latin typeface="Cambria Math" panose="02040503050406030204" pitchFamily="18" charset="0"/>
                              </a:rPr>
                              <m:t>𝜇</m:t>
                            </m:r>
                          </m:e>
                          <m:sub>
                            <m:r>
                              <a:rPr lang="de-DE" sz="2000" i="1" smtClean="0">
                                <a:latin typeface="Cambria Math" panose="02040503050406030204" pitchFamily="18" charset="0"/>
                              </a:rPr>
                              <m:t>𝑌</m:t>
                            </m:r>
                          </m:sub>
                        </m:sSub>
                      </m:e>
                    </m:acc>
                    <m:r>
                      <a:rPr lang="de-DE" sz="2000" i="1" smtClean="0">
                        <a:latin typeface="Cambria Math" panose="02040503050406030204" pitchFamily="18" charset="0"/>
                      </a:rPr>
                      <m:t>=</m:t>
                    </m:r>
                    <m:f>
                      <m:fPr>
                        <m:ctrlPr>
                          <a:rPr lang="de-DE" sz="2000" i="1" smtClean="0">
                            <a:latin typeface="Cambria Math" panose="02040503050406030204" pitchFamily="18" charset="0"/>
                          </a:rPr>
                        </m:ctrlPr>
                      </m:fPr>
                      <m:num>
                        <m:r>
                          <a:rPr lang="de-DE" sz="2000" i="1" smtClean="0">
                            <a:latin typeface="Cambria Math" panose="02040503050406030204" pitchFamily="18" charset="0"/>
                          </a:rPr>
                          <m:t>58+24+87+89+31+62+23+53+32</m:t>
                        </m:r>
                      </m:num>
                      <m:den>
                        <m:r>
                          <a:rPr lang="de-DE" sz="2000" i="1" smtClean="0">
                            <a:latin typeface="Cambria Math" panose="02040503050406030204" pitchFamily="18" charset="0"/>
                          </a:rPr>
                          <m:t>9</m:t>
                        </m:r>
                      </m:den>
                    </m:f>
                    <m:r>
                      <a:rPr lang="de-DE" sz="2000" i="1" smtClean="0">
                        <a:latin typeface="Cambria Math" panose="02040503050406030204" pitchFamily="18" charset="0"/>
                      </a:rPr>
                      <m:t>=51</m:t>
                    </m:r>
                  </m:oMath>
                </a14:m>
                <a:endParaRPr lang="en-US" sz="2000"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8EF161D2-077B-4F4A-B103-A3F128F56E7E}"/>
                  </a:ext>
                </a:extLst>
              </p:cNvPr>
              <p:cNvSpPr>
                <a:spLocks noGrp="1" noRot="1" noChangeAspect="1" noMove="1" noResize="1" noEditPoints="1" noAdjustHandles="1" noChangeArrowheads="1" noChangeShapeType="1" noTextEdit="1"/>
              </p:cNvSpPr>
              <p:nvPr>
                <p:ph idx="1"/>
              </p:nvPr>
            </p:nvSpPr>
            <p:spPr>
              <a:xfrm>
                <a:off x="1395820" y="818534"/>
                <a:ext cx="10018713" cy="6039466"/>
              </a:xfrm>
              <a:blipFill>
                <a:blip r:embed="rId2"/>
                <a:stretch>
                  <a:fillRect l="-1582" r="-487"/>
                </a:stretch>
              </a:blipFill>
            </p:spPr>
            <p:txBody>
              <a:bodyPr/>
              <a:lstStyle/>
              <a:p>
                <a:r>
                  <a:rPr lang="en-US">
                    <a:noFill/>
                  </a:rPr>
                  <a:t> </a:t>
                </a:r>
              </a:p>
            </p:txBody>
          </p:sp>
        </mc:Fallback>
      </mc:AlternateContent>
    </p:spTree>
    <p:extLst>
      <p:ext uri="{BB962C8B-B14F-4D97-AF65-F5344CB8AC3E}">
        <p14:creationId xmlns:p14="http://schemas.microsoft.com/office/powerpoint/2010/main" val="152426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66DA-689B-4405-87B5-912DF1590BD0}"/>
              </a:ext>
            </a:extLst>
          </p:cNvPr>
          <p:cNvSpPr>
            <a:spLocks noGrp="1"/>
          </p:cNvSpPr>
          <p:nvPr>
            <p:ph type="title"/>
          </p:nvPr>
        </p:nvSpPr>
        <p:spPr>
          <a:xfrm>
            <a:off x="1582633" y="0"/>
            <a:ext cx="10018713" cy="602226"/>
          </a:xfrm>
        </p:spPr>
        <p:txBody>
          <a:bodyPr>
            <a:normAutofit fontScale="90000"/>
          </a:bodyPr>
          <a:lstStyle/>
          <a:p>
            <a:r>
              <a:rPr lang="en-US" dirty="0"/>
              <a:t>The Pooled Variance Estimate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49065A-9657-4E70-AE2A-374628F01C73}"/>
                  </a:ext>
                </a:extLst>
              </p:cNvPr>
              <p:cNvSpPr>
                <a:spLocks noGrp="1"/>
              </p:cNvSpPr>
              <p:nvPr>
                <p:ph idx="1"/>
              </p:nvPr>
            </p:nvSpPr>
            <p:spPr>
              <a:xfrm>
                <a:off x="953730" y="796413"/>
                <a:ext cx="10549294" cy="4994787"/>
              </a:xfrm>
            </p:spPr>
            <p:txBody>
              <a:bodyPr/>
              <a:lstStyle/>
              <a:p>
                <a:r>
                  <a:rPr lang="en-US" dirty="0"/>
                  <a:t>The pooled variance estimate is then </a:t>
                </a:r>
              </a:p>
              <a:p>
                <a:pPr marL="0" indent="0" algn="ctr">
                  <a:buNone/>
                </a:pPr>
                <a14:m>
                  <m:oMath xmlns:m="http://schemas.openxmlformats.org/officeDocument/2006/math">
                    <m:acc>
                      <m:accPr>
                        <m:chr m:val="̂"/>
                        <m:ctrlPr>
                          <a:rPr lang="en-US" sz="2000" i="1" smtClean="0">
                            <a:latin typeface="Cambria Math" panose="02040503050406030204" pitchFamily="18" charset="0"/>
                          </a:rPr>
                        </m:ctrlPr>
                      </m:accPr>
                      <m:e>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𝑠</m:t>
                            </m:r>
                          </m:e>
                          <m:sup>
                            <m:r>
                              <a:rPr lang="en-US" sz="2000" i="1" smtClean="0">
                                <a:latin typeface="Cambria Math" panose="02040503050406030204" pitchFamily="18" charset="0"/>
                              </a:rPr>
                              <m:t>2</m:t>
                            </m:r>
                          </m:sup>
                        </m:sSup>
                      </m:e>
                    </m:acc>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98−78</m:t>
                                </m:r>
                              </m:e>
                            </m:d>
                          </m:e>
                          <m:sup>
                            <m:r>
                              <a:rPr lang="en-US" sz="2000" i="1" smtClean="0">
                                <a:latin typeface="Cambria Math" panose="02040503050406030204" pitchFamily="18" charset="0"/>
                              </a:rPr>
                              <m:t>2</m:t>
                            </m:r>
                          </m:sup>
                        </m:sSup>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83−78</m:t>
                                </m:r>
                              </m:e>
                            </m:d>
                          </m:e>
                          <m:sup>
                            <m:r>
                              <a:rPr lang="en-US" sz="2000" i="1" smtClean="0">
                                <a:latin typeface="Cambria Math" panose="02040503050406030204" pitchFamily="18" charset="0"/>
                              </a:rPr>
                              <m:t>2</m:t>
                            </m:r>
                          </m:sup>
                        </m:sSup>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58−51</m:t>
                                </m:r>
                              </m:e>
                            </m:d>
                          </m:e>
                          <m:sup>
                            <m:r>
                              <a:rPr lang="en-US" sz="2000" i="1" smtClean="0">
                                <a:latin typeface="Cambria Math" panose="02040503050406030204" pitchFamily="18" charset="0"/>
                              </a:rPr>
                              <m:t>2</m:t>
                            </m:r>
                          </m:sup>
                        </m:sSup>
                        <m:r>
                          <a:rPr lang="en-US" sz="2000" i="1" smtClean="0">
                            <a:latin typeface="Cambria Math" panose="02040503050406030204" pitchFamily="18" charset="0"/>
                          </a:rPr>
                          <m:t>+…+</m:t>
                        </m:r>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i="1" smtClean="0">
                                    <a:latin typeface="Cambria Math" panose="02040503050406030204" pitchFamily="18" charset="0"/>
                                  </a:rPr>
                                  <m:t>32−51</m:t>
                                </m:r>
                              </m:e>
                            </m:d>
                          </m:e>
                          <m:sup>
                            <m:r>
                              <a:rPr lang="en-US" sz="2000" i="1" smtClean="0">
                                <a:latin typeface="Cambria Math" panose="02040503050406030204" pitchFamily="18" charset="0"/>
                              </a:rPr>
                              <m:t>2</m:t>
                            </m:r>
                          </m:sup>
                        </m:sSup>
                      </m:num>
                      <m:den>
                        <m:r>
                          <a:rPr lang="en-US" sz="2000" i="1" smtClean="0">
                            <a:latin typeface="Cambria Math" panose="02040503050406030204" pitchFamily="18" charset="0"/>
                          </a:rPr>
                          <m:t>18</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9432</m:t>
                        </m:r>
                      </m:num>
                      <m:den>
                        <m:r>
                          <a:rPr lang="en-US" sz="2000" i="1" smtClean="0">
                            <a:latin typeface="Cambria Math" panose="02040503050406030204" pitchFamily="18" charset="0"/>
                          </a:rPr>
                          <m:t>18</m:t>
                        </m:r>
                      </m:den>
                    </m:f>
                    <m:r>
                      <a:rPr lang="en-US" sz="2000" i="1" smtClean="0">
                        <a:latin typeface="Cambria Math" panose="02040503050406030204" pitchFamily="18" charset="0"/>
                      </a:rPr>
                      <m:t>=524</m:t>
                    </m:r>
                  </m:oMath>
                </a14:m>
                <a:r>
                  <a:rPr lang="en-US" sz="2000" dirty="0"/>
                  <a:t> </a:t>
                </a:r>
              </a:p>
              <a:p>
                <a:pPr marL="0" indent="0">
                  <a:buNone/>
                </a:pPr>
                <a:r>
                  <a:rPr lang="en-US" sz="1800" dirty="0"/>
                  <a:t>        </a:t>
                </a:r>
                <a:r>
                  <a:rPr lang="en-US" dirty="0"/>
                  <a:t>resulting in the pooled estimate for the standard deviation of the observations:</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𝑠</m:t>
                          </m:r>
                        </m:e>
                      </m:acc>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524</m:t>
                          </m:r>
                        </m:e>
                      </m:rad>
                      <m:r>
                        <a:rPr lang="en-US" i="1" smtClean="0">
                          <a:latin typeface="Cambria Math" panose="02040503050406030204" pitchFamily="18" charset="0"/>
                        </a:rPr>
                        <m:t>=22.89</m:t>
                      </m:r>
                    </m:oMath>
                  </m:oMathPara>
                </a14:m>
                <a:endParaRPr lang="en-US" dirty="0"/>
              </a:p>
            </p:txBody>
          </p:sp>
        </mc:Choice>
        <mc:Fallback xmlns="">
          <p:sp>
            <p:nvSpPr>
              <p:cNvPr id="3" name="Content Placeholder 2">
                <a:extLst>
                  <a:ext uri="{FF2B5EF4-FFF2-40B4-BE49-F238E27FC236}">
                    <a16:creationId xmlns:a16="http://schemas.microsoft.com/office/drawing/2014/main" id="{5649065A-9657-4E70-AE2A-374628F01C73}"/>
                  </a:ext>
                </a:extLst>
              </p:cNvPr>
              <p:cNvSpPr>
                <a:spLocks noGrp="1" noRot="1" noChangeAspect="1" noMove="1" noResize="1" noEditPoints="1" noAdjustHandles="1" noChangeArrowheads="1" noChangeShapeType="1" noTextEdit="1"/>
              </p:cNvSpPr>
              <p:nvPr>
                <p:ph idx="1"/>
              </p:nvPr>
            </p:nvSpPr>
            <p:spPr>
              <a:xfrm>
                <a:off x="953730" y="796413"/>
                <a:ext cx="10549294" cy="4994787"/>
              </a:xfrm>
              <a:blipFill>
                <a:blip r:embed="rId2"/>
                <a:stretch>
                  <a:fillRect l="-1444"/>
                </a:stretch>
              </a:blipFill>
            </p:spPr>
            <p:txBody>
              <a:bodyPr/>
              <a:lstStyle/>
              <a:p>
                <a:r>
                  <a:rPr lang="en-US">
                    <a:noFill/>
                  </a:rPr>
                  <a:t> </a:t>
                </a:r>
              </a:p>
            </p:txBody>
          </p:sp>
        </mc:Fallback>
      </mc:AlternateContent>
    </p:spTree>
    <p:extLst>
      <p:ext uri="{BB962C8B-B14F-4D97-AF65-F5344CB8AC3E}">
        <p14:creationId xmlns:p14="http://schemas.microsoft.com/office/powerpoint/2010/main" val="2474188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A60A-5A52-4263-966E-ECA8485D998E}"/>
              </a:ext>
            </a:extLst>
          </p:cNvPr>
          <p:cNvSpPr>
            <a:spLocks noGrp="1"/>
          </p:cNvSpPr>
          <p:nvPr>
            <p:ph type="title"/>
          </p:nvPr>
        </p:nvSpPr>
        <p:spPr>
          <a:xfrm>
            <a:off x="1484310" y="0"/>
            <a:ext cx="10018713" cy="671052"/>
          </a:xfrm>
        </p:spPr>
        <p:txBody>
          <a:bodyPr>
            <a:normAutofit fontScale="90000"/>
          </a:bodyPr>
          <a:lstStyle/>
          <a:p>
            <a:r>
              <a:rPr lang="en-US" dirty="0"/>
              <a:t>The Test Statistic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445098-340D-4C73-9B3B-45B302B50FAE}"/>
                  </a:ext>
                </a:extLst>
              </p:cNvPr>
              <p:cNvSpPr>
                <a:spLocks noGrp="1"/>
              </p:cNvSpPr>
              <p:nvPr>
                <p:ph idx="1"/>
              </p:nvPr>
            </p:nvSpPr>
            <p:spPr>
              <a:xfrm>
                <a:off x="1484310" y="749708"/>
                <a:ext cx="10018713" cy="5867402"/>
              </a:xfrm>
            </p:spPr>
            <p:txBody>
              <a:bodyPr>
                <a:normAutofit fontScale="92500" lnSpcReduction="10000"/>
              </a:bodyPr>
              <a:lstStyle/>
              <a:p>
                <a:r>
                  <a:rPr lang="en-US" dirty="0"/>
                  <a:t>The </a:t>
                </a:r>
                <a:r>
                  <a:rPr lang="en-US" b="1" dirty="0"/>
                  <a:t>test statistic </a:t>
                </a:r>
                <a:r>
                  <a:rPr lang="en-US" dirty="0"/>
                  <a:t>is the ratio of the estimated difference (a random variable as this is calculated from the observed results in the samples) and an estimate of its standard deviation (also a random variable):</a:t>
                </a:r>
              </a:p>
              <a:p>
                <a:pPr marL="0" indent="0">
                  <a:buNone/>
                </a:pPr>
                <a14:m>
                  <m:oMathPara xmlns:m="http://schemas.openxmlformats.org/officeDocument/2006/math">
                    <m:oMathParaPr>
                      <m:jc m:val="centerGroup"/>
                    </m:oMathParaPr>
                    <m:oMath xmlns:m="http://schemas.openxmlformats.org/officeDocument/2006/math">
                      <m:f>
                        <m:fPr>
                          <m:ctrlPr>
                            <a:rPr lang="de-DE" i="1" smtClean="0">
                              <a:latin typeface="Cambria Math" panose="02040503050406030204" pitchFamily="18" charset="0"/>
                            </a:rPr>
                          </m:ctrlPr>
                        </m:fPr>
                        <m:num>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𝑋</m:t>
                                  </m:r>
                                </m:sub>
                              </m:sSub>
                            </m:e>
                          </m:acc>
                          <m:r>
                            <a:rPr lang="de-DE" i="1" smtClean="0">
                              <a:latin typeface="Cambria Math" panose="02040503050406030204" pitchFamily="18" charset="0"/>
                            </a:rPr>
                            <m:t>−</m:t>
                          </m:r>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𝑌</m:t>
                                  </m:r>
                                </m:sub>
                              </m:sSub>
                            </m:e>
                          </m:acc>
                        </m:num>
                        <m:den>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𝑠</m:t>
                                  </m:r>
                                </m:e>
                                <m:sub>
                                  <m:d>
                                    <m:dPr>
                                      <m:ctrlPr>
                                        <a:rPr lang="de-DE" i="1" smtClean="0">
                                          <a:latin typeface="Cambria Math" panose="02040503050406030204" pitchFamily="18" charset="0"/>
                                        </a:rPr>
                                      </m:ctrlPr>
                                    </m:dPr>
                                    <m:e>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𝑋</m:t>
                                              </m:r>
                                            </m:sub>
                                          </m:sSub>
                                        </m:e>
                                      </m:acc>
                                      <m:r>
                                        <a:rPr lang="de-DE" i="1" smtClean="0">
                                          <a:latin typeface="Cambria Math" panose="02040503050406030204" pitchFamily="18" charset="0"/>
                                        </a:rPr>
                                        <m:t>−</m:t>
                                      </m:r>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𝑌</m:t>
                                              </m:r>
                                            </m:sub>
                                          </m:sSub>
                                        </m:e>
                                      </m:acc>
                                    </m:e>
                                  </m:d>
                                </m:sub>
                              </m:sSub>
                            </m:e>
                          </m:acc>
                        </m:den>
                      </m:f>
                    </m:oMath>
                  </m:oMathPara>
                </a14:m>
                <a:endParaRPr lang="en-US" dirty="0"/>
              </a:p>
              <a:p>
                <a:pPr>
                  <a:buFont typeface="Arial" panose="020B0604020202020204" pitchFamily="34" charset="0"/>
                  <a:buChar char="•"/>
                </a:pPr>
                <a:r>
                  <a:rPr lang="en-US" dirty="0"/>
                  <a:t>Because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𝑋</m:t>
                            </m:r>
                          </m:sub>
                        </m:sSub>
                      </m:e>
                    </m:acc>
                  </m:oMath>
                </a14:m>
                <a:r>
                  <a:rPr lang="en-US" dirty="0"/>
                  <a:t>  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𝑌</m:t>
                            </m:r>
                          </m:sub>
                        </m:sSub>
                      </m:e>
                    </m:acc>
                  </m:oMath>
                </a14:m>
                <a:r>
                  <a:rPr lang="en-US" dirty="0"/>
                  <a:t>  are independent variables and </a:t>
                </a:r>
                <a14:m>
                  <m:oMath xmlns:m="http://schemas.openxmlformats.org/officeDocument/2006/math">
                    <m:r>
                      <a:rPr lang="en-US" i="1">
                        <a:latin typeface="Cambria Math" panose="02040503050406030204" pitchFamily="18" charset="0"/>
                      </a:rPr>
                      <m:t>𝑉𝑎𝑟</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𝑋</m:t>
                                </m:r>
                              </m:sub>
                            </m:sSub>
                          </m:e>
                        </m:acc>
                      </m:e>
                    </m:d>
                  </m:oMath>
                </a14:m>
                <a:r>
                  <a:rPr lang="en-US" dirty="0"/>
                  <a:t> = </a:t>
                </a:r>
                <a14:m>
                  <m:oMath xmlns:m="http://schemas.openxmlformats.org/officeDocument/2006/math">
                    <m:r>
                      <a:rPr lang="en-US" i="1">
                        <a:latin typeface="Cambria Math" panose="02040503050406030204" pitchFamily="18" charset="0"/>
                      </a:rPr>
                      <m:t>𝑉𝑎𝑟</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𝑌</m:t>
                                </m:r>
                              </m:sub>
                            </m:sSub>
                          </m:e>
                        </m:acc>
                      </m:e>
                    </m:d>
                    <m:r>
                      <a:rPr lang="en-US" b="0" i="1" smtClean="0">
                        <a:latin typeface="Cambria Math" panose="02040503050406030204" pitchFamily="18" charset="0"/>
                      </a:rPr>
                      <m:t>,</m:t>
                    </m:r>
                  </m:oMath>
                </a14:m>
                <a:r>
                  <a:rPr lang="en-US" dirty="0"/>
                  <a:t>   the variance of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i="1">
                                <a:latin typeface="Cambria Math" panose="02040503050406030204" pitchFamily="18" charset="0"/>
                              </a:rPr>
                              <m:t>𝑋</m:t>
                            </m:r>
                          </m:sub>
                        </m:sSub>
                      </m:e>
                    </m:acc>
                    <m:r>
                      <a:rPr lang="de-DE" i="1">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i="1">
                                <a:latin typeface="Cambria Math" panose="02040503050406030204" pitchFamily="18" charset="0"/>
                              </a:rPr>
                              <m:t>𝑌</m:t>
                            </m:r>
                          </m:sub>
                        </m:sSub>
                      </m:e>
                    </m:acc>
                    <m:r>
                      <a:rPr lang="de-DE" i="1">
                        <a:latin typeface="Cambria Math" panose="02040503050406030204" pitchFamily="18" charset="0"/>
                      </a:rPr>
                      <m:t> </m:t>
                    </m:r>
                  </m:oMath>
                </a14:m>
                <a:r>
                  <a:rPr lang="en-US" dirty="0"/>
                  <a:t>is</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de-DE" i="1" smtClean="0">
                          <a:latin typeface="Cambria Math" panose="02040503050406030204" pitchFamily="18" charset="0"/>
                        </a:rPr>
                        <m:t>𝑎𝑟</m:t>
                      </m:r>
                      <m:d>
                        <m:dPr>
                          <m:begChr m:val="["/>
                          <m:endChr m:val="]"/>
                          <m:ctrlPr>
                            <a:rPr lang="de-DE" i="1" smtClean="0">
                              <a:latin typeface="Cambria Math" panose="02040503050406030204" pitchFamily="18" charset="0"/>
                            </a:rPr>
                          </m:ctrlPr>
                        </m:dPr>
                        <m:e>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𝑋</m:t>
                                  </m:r>
                                </m:sub>
                              </m:sSub>
                            </m:e>
                          </m:acc>
                          <m:r>
                            <a:rPr lang="de-DE" i="1" smtClean="0">
                              <a:latin typeface="Cambria Math" panose="02040503050406030204" pitchFamily="18" charset="0"/>
                            </a:rPr>
                            <m:t>−</m:t>
                          </m:r>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𝑌</m:t>
                                  </m:r>
                                </m:sub>
                              </m:sSub>
                            </m:e>
                          </m:acc>
                        </m:e>
                      </m:d>
                      <m:r>
                        <a:rPr lang="de-DE" i="1" smtClean="0">
                          <a:latin typeface="Cambria Math" panose="02040503050406030204" pitchFamily="18" charset="0"/>
                        </a:rPr>
                        <m:t>=</m:t>
                      </m:r>
                      <m:r>
                        <a:rPr lang="de-DE" i="1" smtClean="0">
                          <a:latin typeface="Cambria Math" panose="02040503050406030204" pitchFamily="18" charset="0"/>
                        </a:rPr>
                        <m:t>𝑉𝑎𝑟</m:t>
                      </m:r>
                      <m:d>
                        <m:dPr>
                          <m:begChr m:val="["/>
                          <m:endChr m:val="]"/>
                          <m:ctrlPr>
                            <a:rPr lang="de-DE" i="1" smtClean="0">
                              <a:latin typeface="Cambria Math" panose="02040503050406030204" pitchFamily="18" charset="0"/>
                            </a:rPr>
                          </m:ctrlPr>
                        </m:dPr>
                        <m:e>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𝑋</m:t>
                                  </m:r>
                                </m:sub>
                              </m:sSub>
                            </m:e>
                          </m:acc>
                        </m:e>
                      </m:d>
                      <m:r>
                        <a:rPr lang="de-DE" i="1" smtClean="0">
                          <a:latin typeface="Cambria Math" panose="02040503050406030204" pitchFamily="18" charset="0"/>
                        </a:rPr>
                        <m:t>+</m:t>
                      </m:r>
                      <m:r>
                        <a:rPr lang="de-DE" i="1" smtClean="0">
                          <a:latin typeface="Cambria Math" panose="02040503050406030204" pitchFamily="18" charset="0"/>
                        </a:rPr>
                        <m:t>𝑉𝑎𝑟</m:t>
                      </m:r>
                      <m:d>
                        <m:dPr>
                          <m:begChr m:val="["/>
                          <m:endChr m:val="]"/>
                          <m:ctrlPr>
                            <a:rPr lang="de-DE" i="1" smtClean="0">
                              <a:latin typeface="Cambria Math" panose="02040503050406030204" pitchFamily="18" charset="0"/>
                            </a:rPr>
                          </m:ctrlPr>
                        </m:dPr>
                        <m:e>
                          <m:acc>
                            <m:accPr>
                              <m:chr m:val="̂"/>
                              <m:ctrlPr>
                                <a:rPr lang="de-DE" i="1" smtClean="0">
                                  <a:latin typeface="Cambria Math" panose="02040503050406030204" pitchFamily="18" charset="0"/>
                                </a:rPr>
                              </m:ctrlPr>
                            </m:accPr>
                            <m:e>
                              <m:sSub>
                                <m:sSubPr>
                                  <m:ctrlPr>
                                    <a:rPr lang="de-DE" i="1" smtClean="0">
                                      <a:latin typeface="Cambria Math" panose="02040503050406030204" pitchFamily="18" charset="0"/>
                                    </a:rPr>
                                  </m:ctrlPr>
                                </m:sSubPr>
                                <m:e>
                                  <m:r>
                                    <a:rPr lang="de-DE" i="1" smtClean="0">
                                      <a:latin typeface="Cambria Math" panose="02040503050406030204" pitchFamily="18" charset="0"/>
                                    </a:rPr>
                                    <m:t>𝜇</m:t>
                                  </m:r>
                                </m:e>
                                <m:sub>
                                  <m:r>
                                    <a:rPr lang="de-DE" i="1" smtClean="0">
                                      <a:latin typeface="Cambria Math" panose="02040503050406030204" pitchFamily="18" charset="0"/>
                                    </a:rPr>
                                    <m:t>𝑌</m:t>
                                  </m:r>
                                </m:sub>
                              </m:sSub>
                            </m:e>
                          </m:acc>
                        </m:e>
                      </m:d>
                    </m:oMath>
                  </m:oMathPara>
                </a14:m>
                <a:endParaRPr lang="en-US" dirty="0"/>
              </a:p>
              <a:p>
                <a:pPr marL="0" indent="0">
                  <a:buNone/>
                </a:pPr>
                <a:r>
                  <a:rPr lang="en-US" dirty="0"/>
                  <a:t>In consequence,</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𝑉𝑎𝑟</m:t>
                      </m:r>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𝑋</m:t>
                                  </m:r>
                                </m:sub>
                              </m:sSub>
                            </m:e>
                          </m:acc>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𝑌</m:t>
                                  </m:r>
                                </m:sub>
                              </m:sSub>
                            </m:e>
                          </m:acc>
                        </m:e>
                      </m:d>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num>
                        <m:den>
                          <m:r>
                            <a:rPr lang="en-US" i="1" smtClean="0">
                              <a:latin typeface="Cambria Math" panose="02040503050406030204" pitchFamily="18" charset="0"/>
                            </a:rPr>
                            <m:t>𝑛</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num>
                        <m:den>
                          <m:r>
                            <a:rPr lang="en-US" i="1" smtClean="0">
                              <a:latin typeface="Cambria Math" panose="02040503050406030204" pitchFamily="18" charset="0"/>
                            </a:rPr>
                            <m:t>𝑚</m:t>
                          </m:r>
                        </m:den>
                      </m:f>
                    </m:oMath>
                  </m:oMathPara>
                </a14:m>
                <a:endParaRPr lang="en-US" dirty="0"/>
              </a:p>
              <a:p>
                <a:pPr marL="0" indent="0">
                  <a:buNone/>
                </a:pPr>
                <a:r>
                  <a:rPr lang="en-US" dirty="0"/>
                  <a:t>and the estimated standard deviation of </a:t>
                </a:r>
                <a14:m>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i="1">
                                <a:latin typeface="Cambria Math" panose="02040503050406030204" pitchFamily="18" charset="0"/>
                              </a:rPr>
                              <m:t>𝑋</m:t>
                            </m:r>
                          </m:sub>
                        </m:sSub>
                      </m:e>
                    </m:acc>
                    <m:r>
                      <a:rPr lang="de-DE" i="1">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𝜇</m:t>
                            </m:r>
                          </m:e>
                          <m:sub>
                            <m:r>
                              <a:rPr lang="de-DE" i="1">
                                <a:latin typeface="Cambria Math" panose="02040503050406030204" pitchFamily="18" charset="0"/>
                              </a:rPr>
                              <m:t>𝑌</m:t>
                            </m:r>
                          </m:sub>
                        </m:sSub>
                      </m:e>
                    </m:acc>
                    <m:r>
                      <a:rPr lang="de-DE" i="1">
                        <a:latin typeface="Cambria Math" panose="02040503050406030204" pitchFamily="18" charset="0"/>
                      </a:rPr>
                      <m:t> </m:t>
                    </m:r>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𝜎</m:t>
                      </m:r>
                      <m:rad>
                        <m:radPr>
                          <m:degHide m:val="on"/>
                          <m:ctrlPr>
                            <a:rPr lang="en-US" i="1" smtClean="0">
                              <a:latin typeface="Cambria Math" panose="02040503050406030204" pitchFamily="18" charset="0"/>
                            </a:rPr>
                          </m:ctrlPr>
                        </m:radPr>
                        <m:deg/>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𝑛</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𝑚</m:t>
                                  </m:r>
                                </m:den>
                              </m:f>
                            </m:e>
                          </m:d>
                        </m:e>
                      </m:rad>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C7445098-340D-4C73-9B3B-45B302B50FAE}"/>
                  </a:ext>
                </a:extLst>
              </p:cNvPr>
              <p:cNvSpPr>
                <a:spLocks noGrp="1" noRot="1" noChangeAspect="1" noMove="1" noResize="1" noEditPoints="1" noAdjustHandles="1" noChangeArrowheads="1" noChangeShapeType="1" noTextEdit="1"/>
              </p:cNvSpPr>
              <p:nvPr>
                <p:ph idx="1"/>
              </p:nvPr>
            </p:nvSpPr>
            <p:spPr>
              <a:xfrm>
                <a:off x="1484310" y="749708"/>
                <a:ext cx="10018713" cy="5867402"/>
              </a:xfrm>
              <a:blipFill>
                <a:blip r:embed="rId2"/>
                <a:stretch>
                  <a:fillRect l="-1338" t="-5717" r="-365"/>
                </a:stretch>
              </a:blipFill>
            </p:spPr>
            <p:txBody>
              <a:bodyPr/>
              <a:lstStyle/>
              <a:p>
                <a:r>
                  <a:rPr lang="en-US">
                    <a:noFill/>
                  </a:rPr>
                  <a:t> </a:t>
                </a:r>
              </a:p>
            </p:txBody>
          </p:sp>
        </mc:Fallback>
      </mc:AlternateContent>
    </p:spTree>
    <p:extLst>
      <p:ext uri="{BB962C8B-B14F-4D97-AF65-F5344CB8AC3E}">
        <p14:creationId xmlns:p14="http://schemas.microsoft.com/office/powerpoint/2010/main" val="1956858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A425-C181-4FEE-9648-9C93A762CBF6}"/>
              </a:ext>
            </a:extLst>
          </p:cNvPr>
          <p:cNvSpPr>
            <a:spLocks noGrp="1"/>
          </p:cNvSpPr>
          <p:nvPr>
            <p:ph type="title"/>
          </p:nvPr>
        </p:nvSpPr>
        <p:spPr>
          <a:xfrm>
            <a:off x="1385988" y="0"/>
            <a:ext cx="10018713" cy="523568"/>
          </a:xfrm>
        </p:spPr>
        <p:txBody>
          <a:bodyPr>
            <a:normAutofit fontScale="90000"/>
          </a:bodyPr>
          <a:lstStyle/>
          <a:p>
            <a:r>
              <a:rPr lang="en-US" dirty="0"/>
              <a:t>The Test Statistic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6DFAE3-03F3-4959-80CD-C25E5B5E2F25}"/>
                  </a:ext>
                </a:extLst>
              </p:cNvPr>
              <p:cNvSpPr>
                <a:spLocks noGrp="1"/>
              </p:cNvSpPr>
              <p:nvPr>
                <p:ph idx="1"/>
              </p:nvPr>
            </p:nvSpPr>
            <p:spPr>
              <a:xfrm>
                <a:off x="1385988" y="907025"/>
                <a:ext cx="10018713" cy="4191001"/>
              </a:xfrm>
            </p:spPr>
            <p:txBody>
              <a:bodyPr>
                <a:normAutofit fontScale="85000" lnSpcReduction="10000"/>
              </a:bodyPr>
              <a:lstStyle/>
              <a:p>
                <a:r>
                  <a:rPr lang="en-US" dirty="0"/>
                  <a:t>Substituting  </a:t>
                </a:r>
                <a14:m>
                  <m:oMath xmlns:m="http://schemas.openxmlformats.org/officeDocument/2006/math">
                    <m:r>
                      <a:rPr lang="en-US" i="1" smtClean="0">
                        <a:latin typeface="Cambria Math" panose="02040503050406030204" pitchFamily="18" charset="0"/>
                      </a:rPr>
                      <m:t>𝜎</m:t>
                    </m:r>
                  </m:oMath>
                </a14:m>
                <a:r>
                  <a:rPr lang="en-US" dirty="0"/>
                  <a:t>  (which we do not know) by its estimate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𝑠</m:t>
                        </m:r>
                      </m:e>
                    </m:acc>
                  </m:oMath>
                </a14:m>
                <a:r>
                  <a:rPr lang="en-US" dirty="0"/>
                  <a:t> the test statistic becomes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𝜇</m:t>
                                  </m:r>
                                </m:e>
                                <m:sub>
                                  <m:r>
                                    <a:rPr lang="en-US" i="1" dirty="0" smtClean="0">
                                      <a:latin typeface="Cambria Math" panose="02040503050406030204" pitchFamily="18" charset="0"/>
                                    </a:rPr>
                                    <m:t>𝑋</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𝜇</m:t>
                                  </m:r>
                                </m:e>
                                <m:sub>
                                  <m:r>
                                    <a:rPr lang="en-US" i="1" dirty="0" smtClean="0">
                                      <a:latin typeface="Cambria Math" panose="02040503050406030204" pitchFamily="18" charset="0"/>
                                    </a:rPr>
                                    <m:t>𝑌</m:t>
                                  </m:r>
                                </m:sub>
                              </m:sSub>
                            </m:e>
                          </m:acc>
                        </m:num>
                        <m:den>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𝑠</m:t>
                              </m:r>
                            </m:e>
                          </m:acc>
                          <m:rad>
                            <m:radPr>
                              <m:degHide m:val="on"/>
                              <m:ctrlPr>
                                <a:rPr lang="en-US" i="1" dirty="0" smtClean="0">
                                  <a:latin typeface="Cambria Math" panose="02040503050406030204" pitchFamily="18" charset="0"/>
                                </a:rPr>
                              </m:ctrlPr>
                            </m:radPr>
                            <m:deg/>
                            <m:e>
                              <m:d>
                                <m:dPr>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𝑛</m:t>
                                      </m:r>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𝑚</m:t>
                                      </m:r>
                                    </m:den>
                                  </m:f>
                                </m:e>
                              </m:d>
                            </m:e>
                          </m:rad>
                        </m:den>
                      </m:f>
                    </m:oMath>
                  </m:oMathPara>
                </a14:m>
                <a:endParaRPr lang="en-US" dirty="0"/>
              </a:p>
              <a:p>
                <a:r>
                  <a:rPr lang="en-US" dirty="0"/>
                  <a:t>The numerator in the test statistic is</a:t>
                </a:r>
              </a:p>
              <a:p>
                <a:pPr marL="0" indent="0" algn="ctr">
                  <a:buNone/>
                </a:pPr>
                <a:r>
                  <a:rPr lang="en-US" dirty="0"/>
                  <a:t> </a:t>
                </a:r>
                <a14:m>
                  <m:oMath xmlns:m="http://schemas.openxmlformats.org/officeDocument/2006/math">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𝜇</m:t>
                            </m:r>
                          </m:e>
                          <m:sub>
                            <m:r>
                              <a:rPr lang="de-DE" i="1" dirty="0" smtClean="0">
                                <a:latin typeface="Cambria Math" panose="02040503050406030204" pitchFamily="18" charset="0"/>
                              </a:rPr>
                              <m:t>𝑋</m:t>
                            </m:r>
                          </m:sub>
                        </m:sSub>
                      </m:e>
                    </m:acc>
                    <m:r>
                      <a:rPr lang="de-DE" i="1" dirty="0" smtClean="0">
                        <a:latin typeface="Cambria Math" panose="02040503050406030204" pitchFamily="18" charset="0"/>
                      </a:rPr>
                      <m:t>−</m:t>
                    </m:r>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𝜇</m:t>
                            </m:r>
                          </m:e>
                          <m:sub>
                            <m:r>
                              <a:rPr lang="de-DE" i="1" dirty="0" smtClean="0">
                                <a:latin typeface="Cambria Math" panose="02040503050406030204" pitchFamily="18" charset="0"/>
                              </a:rPr>
                              <m:t>𝑌</m:t>
                            </m:r>
                          </m:sub>
                        </m:sSub>
                      </m:e>
                    </m:acc>
                    <m:r>
                      <a:rPr lang="de-DE" i="1" dirty="0" smtClean="0">
                        <a:latin typeface="Cambria Math" panose="02040503050406030204" pitchFamily="18" charset="0"/>
                      </a:rPr>
                      <m:t>=78−51=27</m:t>
                    </m:r>
                  </m:oMath>
                </a14:m>
                <a:endParaRPr lang="en-US" dirty="0"/>
              </a:p>
              <a:p>
                <a:pPr marL="0" indent="0">
                  <a:buNone/>
                </a:pPr>
                <a:r>
                  <a:rPr lang="en-US" dirty="0"/>
                  <a:t>         and the denominator</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22.89</m:t>
                      </m:r>
                      <m:rad>
                        <m:radPr>
                          <m:degHide m:val="on"/>
                          <m:ctrlPr>
                            <a:rPr lang="en-US" i="1" dirty="0" smtClean="0">
                              <a:latin typeface="Cambria Math" panose="02040503050406030204" pitchFamily="18" charset="0"/>
                            </a:rPr>
                          </m:ctrlPr>
                        </m:radPr>
                        <m:deg/>
                        <m:e>
                          <m:d>
                            <m:dPr>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11</m:t>
                                  </m:r>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9</m:t>
                                  </m:r>
                                </m:den>
                              </m:f>
                            </m:e>
                          </m:d>
                        </m:e>
                      </m:rad>
                      <m:r>
                        <a:rPr lang="en-US" i="1" dirty="0" smtClean="0">
                          <a:latin typeface="Cambria Math" panose="02040503050406030204" pitchFamily="18" charset="0"/>
                        </a:rPr>
                        <m:t>=10.28</m:t>
                      </m:r>
                    </m:oMath>
                  </m:oMathPara>
                </a14:m>
                <a:endParaRPr lang="en-US" dirty="0"/>
              </a:p>
              <a:p>
                <a:pPr marL="0" indent="0">
                  <a:buNone/>
                </a:pPr>
                <a:r>
                  <a:rPr lang="en-US" dirty="0"/>
                  <a:t>         resulting in  a t-ratio equal to 2.624.</a:t>
                </a:r>
              </a:p>
            </p:txBody>
          </p:sp>
        </mc:Choice>
        <mc:Fallback xmlns="">
          <p:sp>
            <p:nvSpPr>
              <p:cNvPr id="3" name="Content Placeholder 2">
                <a:extLst>
                  <a:ext uri="{FF2B5EF4-FFF2-40B4-BE49-F238E27FC236}">
                    <a16:creationId xmlns:a16="http://schemas.microsoft.com/office/drawing/2014/main" id="{096DFAE3-03F3-4959-80CD-C25E5B5E2F25}"/>
                  </a:ext>
                </a:extLst>
              </p:cNvPr>
              <p:cNvSpPr>
                <a:spLocks noGrp="1" noRot="1" noChangeAspect="1" noMove="1" noResize="1" noEditPoints="1" noAdjustHandles="1" noChangeArrowheads="1" noChangeShapeType="1" noTextEdit="1"/>
              </p:cNvSpPr>
              <p:nvPr>
                <p:ph idx="1"/>
              </p:nvPr>
            </p:nvSpPr>
            <p:spPr>
              <a:xfrm>
                <a:off x="1385988" y="907025"/>
                <a:ext cx="10018713" cy="4191001"/>
              </a:xfrm>
              <a:blipFill>
                <a:blip r:embed="rId2"/>
                <a:stretch>
                  <a:fillRect l="-1156" t="-2329" b="-582"/>
                </a:stretch>
              </a:blipFill>
            </p:spPr>
            <p:txBody>
              <a:bodyPr/>
              <a:lstStyle/>
              <a:p>
                <a:r>
                  <a:rPr lang="en-US">
                    <a:noFill/>
                  </a:rPr>
                  <a:t> </a:t>
                </a:r>
              </a:p>
            </p:txBody>
          </p:sp>
        </mc:Fallback>
      </mc:AlternateContent>
    </p:spTree>
    <p:extLst>
      <p:ext uri="{BB962C8B-B14F-4D97-AF65-F5344CB8AC3E}">
        <p14:creationId xmlns:p14="http://schemas.microsoft.com/office/powerpoint/2010/main" val="511064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BC33-3388-4342-9C77-47E41CB73ACC}"/>
              </a:ext>
            </a:extLst>
          </p:cNvPr>
          <p:cNvSpPr>
            <a:spLocks noGrp="1"/>
          </p:cNvSpPr>
          <p:nvPr>
            <p:ph type="title"/>
          </p:nvPr>
        </p:nvSpPr>
        <p:spPr>
          <a:xfrm>
            <a:off x="1326995" y="0"/>
            <a:ext cx="10018713" cy="680884"/>
          </a:xfrm>
        </p:spPr>
        <p:txBody>
          <a:bodyPr>
            <a:normAutofit fontScale="90000"/>
          </a:bodyPr>
          <a:lstStyle/>
          <a:p>
            <a:r>
              <a:rPr lang="en-US" dirty="0"/>
              <a:t>Reference Distribution and Significance Level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D57A4-5A18-4A39-9086-E48451554F1B}"/>
                  </a:ext>
                </a:extLst>
              </p:cNvPr>
              <p:cNvSpPr>
                <a:spLocks noGrp="1"/>
              </p:cNvSpPr>
              <p:nvPr>
                <p:ph idx="1"/>
              </p:nvPr>
            </p:nvSpPr>
            <p:spPr>
              <a:xfrm>
                <a:off x="1572800" y="1973825"/>
                <a:ext cx="10018713" cy="2372033"/>
              </a:xfrm>
            </p:spPr>
            <p:txBody>
              <a:bodyPr/>
              <a:lstStyle/>
              <a:p>
                <a:r>
                  <a:rPr lang="en-US" dirty="0"/>
                  <a:t>The reference distribution will be the t-distribution with </a:t>
                </a:r>
                <a:r>
                  <a:rPr lang="en-US" i="1" dirty="0"/>
                  <a:t>n+m-2 </a:t>
                </a:r>
                <a:r>
                  <a:rPr lang="en-US" dirty="0"/>
                  <a:t>degrees of freedom. Since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18,0.975</m:t>
                        </m:r>
                      </m:sub>
                    </m:sSub>
                    <m:r>
                      <a:rPr lang="en-US" sz="2000" i="1">
                        <a:latin typeface="Cambria Math" panose="02040503050406030204" pitchFamily="18" charset="0"/>
                      </a:rPr>
                      <m:t>=2.101</m:t>
                    </m:r>
                  </m:oMath>
                </a14:m>
                <a:r>
                  <a:rPr lang="en-US" sz="2000" dirty="0"/>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𝑡</m:t>
                        </m:r>
                      </m:e>
                      <m:sub>
                        <m:r>
                          <a:rPr lang="en-US" sz="2000" i="1" dirty="0">
                            <a:latin typeface="Cambria Math" panose="02040503050406030204" pitchFamily="18" charset="0"/>
                          </a:rPr>
                          <m:t>18,0.995</m:t>
                        </m:r>
                      </m:sub>
                    </m:sSub>
                    <m:r>
                      <a:rPr lang="en-US" sz="2000" i="1" dirty="0">
                        <a:latin typeface="Cambria Math" panose="02040503050406030204" pitchFamily="18" charset="0"/>
                      </a:rPr>
                      <m:t>=2.878</m:t>
                    </m:r>
                  </m:oMath>
                </a14:m>
                <a:r>
                  <a:rPr lang="en-US" sz="2000" dirty="0"/>
                  <a:t>    </a:t>
                </a:r>
                <a:r>
                  <a:rPr lang="en-US" dirty="0"/>
                  <a:t>we would reject the null hypothesis at a 5% level of significance but not at the 1% level.</a:t>
                </a:r>
              </a:p>
            </p:txBody>
          </p:sp>
        </mc:Choice>
        <mc:Fallback xmlns="">
          <p:sp>
            <p:nvSpPr>
              <p:cNvPr id="3" name="Content Placeholder 2">
                <a:extLst>
                  <a:ext uri="{FF2B5EF4-FFF2-40B4-BE49-F238E27FC236}">
                    <a16:creationId xmlns:a16="http://schemas.microsoft.com/office/drawing/2014/main" id="{796D57A4-5A18-4A39-9086-E48451554F1B}"/>
                  </a:ext>
                </a:extLst>
              </p:cNvPr>
              <p:cNvSpPr>
                <a:spLocks noGrp="1" noRot="1" noChangeAspect="1" noMove="1" noResize="1" noEditPoints="1" noAdjustHandles="1" noChangeArrowheads="1" noChangeShapeType="1" noTextEdit="1"/>
              </p:cNvSpPr>
              <p:nvPr>
                <p:ph idx="1"/>
              </p:nvPr>
            </p:nvSpPr>
            <p:spPr>
              <a:xfrm>
                <a:off x="1572800" y="1973825"/>
                <a:ext cx="10018713" cy="2372033"/>
              </a:xfrm>
              <a:blipFill>
                <a:blip r:embed="rId2"/>
                <a:stretch>
                  <a:fillRect l="-1522"/>
                </a:stretch>
              </a:blipFill>
            </p:spPr>
            <p:txBody>
              <a:bodyPr/>
              <a:lstStyle/>
              <a:p>
                <a:r>
                  <a:rPr lang="en-US">
                    <a:noFill/>
                  </a:rPr>
                  <a:t> </a:t>
                </a:r>
              </a:p>
            </p:txBody>
          </p:sp>
        </mc:Fallback>
      </mc:AlternateContent>
    </p:spTree>
    <p:extLst>
      <p:ext uri="{BB962C8B-B14F-4D97-AF65-F5344CB8AC3E}">
        <p14:creationId xmlns:p14="http://schemas.microsoft.com/office/powerpoint/2010/main" val="755949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5460-A2FE-48C6-B07A-E673E20FC070}"/>
              </a:ext>
            </a:extLst>
          </p:cNvPr>
          <p:cNvSpPr>
            <a:spLocks noGrp="1"/>
          </p:cNvSpPr>
          <p:nvPr>
            <p:ph type="title"/>
          </p:nvPr>
        </p:nvSpPr>
        <p:spPr>
          <a:xfrm>
            <a:off x="1287666" y="0"/>
            <a:ext cx="10018713" cy="612058"/>
          </a:xfrm>
        </p:spPr>
        <p:txBody>
          <a:bodyPr>
            <a:normAutofit fontScale="90000"/>
          </a:bodyPr>
          <a:lstStyle/>
          <a:p>
            <a:r>
              <a:rPr lang="en-US" dirty="0"/>
              <a:t>Confidence Interval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A2A273-58DA-4AC3-8AD3-4FEB33728280}"/>
                  </a:ext>
                </a:extLst>
              </p:cNvPr>
              <p:cNvSpPr>
                <a:spLocks noGrp="1"/>
              </p:cNvSpPr>
              <p:nvPr>
                <p:ph idx="1"/>
              </p:nvPr>
            </p:nvSpPr>
            <p:spPr>
              <a:xfrm>
                <a:off x="1484310" y="1012723"/>
                <a:ext cx="10018713" cy="4778477"/>
              </a:xfrm>
            </p:spPr>
            <p:txBody>
              <a:bodyPr>
                <a:normAutofit/>
              </a:bodyPr>
              <a:lstStyle/>
              <a:p>
                <a:r>
                  <a:rPr lang="en-US" dirty="0"/>
                  <a:t>The 95% confidence interval for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𝑋</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𝜇</m:t>
                        </m:r>
                      </m:e>
                      <m:sub>
                        <m:r>
                          <a:rPr lang="en-US" i="1" smtClean="0">
                            <a:latin typeface="Cambria Math" panose="02040503050406030204" pitchFamily="18" charset="0"/>
                          </a:rPr>
                          <m:t>𝑌</m:t>
                        </m:r>
                      </m:sub>
                    </m:sSub>
                  </m:oMath>
                </a14:m>
                <a:r>
                  <a:rPr lang="en-US" dirty="0"/>
                  <a:t>   is given by </a:t>
                </a:r>
              </a:p>
              <a:p>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de-DE" i="1" dirty="0">
                              <a:latin typeface="Cambria Math" panose="02040503050406030204" pitchFamily="18" charset="0"/>
                            </a:rPr>
                          </m:ctrlPr>
                        </m:dPr>
                        <m:e>
                          <m:acc>
                            <m:accPr>
                              <m:chr m:val="̂"/>
                              <m:ctrlPr>
                                <a:rPr lang="de-DE" i="1" dirty="0">
                                  <a:latin typeface="Cambria Math" panose="02040503050406030204" pitchFamily="18" charset="0"/>
                                </a:rPr>
                              </m:ctrlPr>
                            </m:accPr>
                            <m:e>
                              <m:sSub>
                                <m:sSubPr>
                                  <m:ctrlPr>
                                    <a:rPr lang="de-DE" i="1" dirty="0">
                                      <a:latin typeface="Cambria Math" panose="02040503050406030204" pitchFamily="18" charset="0"/>
                                    </a:rPr>
                                  </m:ctrlPr>
                                </m:sSubPr>
                                <m:e>
                                  <m:r>
                                    <a:rPr lang="de-DE" i="1" dirty="0">
                                      <a:latin typeface="Cambria Math" panose="02040503050406030204" pitchFamily="18" charset="0"/>
                                    </a:rPr>
                                    <m:t>𝜇</m:t>
                                  </m:r>
                                </m:e>
                                <m:sub>
                                  <m:r>
                                    <a:rPr lang="de-DE" i="1" dirty="0">
                                      <a:latin typeface="Cambria Math" panose="02040503050406030204" pitchFamily="18" charset="0"/>
                                    </a:rPr>
                                    <m:t>𝑋</m:t>
                                  </m:r>
                                </m:sub>
                              </m:sSub>
                            </m:e>
                          </m:acc>
                          <m:r>
                            <a:rPr lang="de-DE" i="1" dirty="0">
                              <a:latin typeface="Cambria Math" panose="02040503050406030204" pitchFamily="18" charset="0"/>
                            </a:rPr>
                            <m:t>−</m:t>
                          </m:r>
                          <m:acc>
                            <m:accPr>
                              <m:chr m:val="̂"/>
                              <m:ctrlPr>
                                <a:rPr lang="de-DE" i="1" dirty="0">
                                  <a:latin typeface="Cambria Math" panose="02040503050406030204" pitchFamily="18" charset="0"/>
                                </a:rPr>
                              </m:ctrlPr>
                            </m:accPr>
                            <m:e>
                              <m:sSub>
                                <m:sSubPr>
                                  <m:ctrlPr>
                                    <a:rPr lang="de-DE" i="1" dirty="0">
                                      <a:latin typeface="Cambria Math" panose="02040503050406030204" pitchFamily="18" charset="0"/>
                                    </a:rPr>
                                  </m:ctrlPr>
                                </m:sSubPr>
                                <m:e>
                                  <m:r>
                                    <a:rPr lang="de-DE" i="1" dirty="0">
                                      <a:latin typeface="Cambria Math" panose="02040503050406030204" pitchFamily="18" charset="0"/>
                                    </a:rPr>
                                    <m:t>𝜇</m:t>
                                  </m:r>
                                </m:e>
                                <m:sub>
                                  <m:r>
                                    <a:rPr lang="de-DE" i="1" dirty="0">
                                      <a:latin typeface="Cambria Math" panose="02040503050406030204" pitchFamily="18" charset="0"/>
                                    </a:rPr>
                                    <m:t>𝑌</m:t>
                                  </m:r>
                                </m:sub>
                              </m:sSub>
                            </m:e>
                          </m:acc>
                        </m:e>
                      </m:d>
                      <m:r>
                        <a:rPr lang="de-DE" i="1"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𝑡</m:t>
                          </m:r>
                        </m:e>
                        <m:sub>
                          <m:r>
                            <a:rPr lang="de-DE" i="1" dirty="0">
                              <a:latin typeface="Cambria Math" panose="02040503050406030204" pitchFamily="18" charset="0"/>
                            </a:rPr>
                            <m:t>18,0.975</m:t>
                          </m:r>
                        </m:sub>
                      </m:sSub>
                      <m:r>
                        <a:rPr lang="de-DE" i="1" dirty="0">
                          <a:latin typeface="Cambria Math" panose="02040503050406030204" pitchFamily="18" charset="0"/>
                        </a:rPr>
                        <m:t>=</m:t>
                      </m:r>
                      <m:d>
                        <m:dPr>
                          <m:ctrlPr>
                            <a:rPr lang="de-DE" i="1" dirty="0">
                              <a:latin typeface="Cambria Math" panose="02040503050406030204" pitchFamily="18" charset="0"/>
                            </a:rPr>
                          </m:ctrlPr>
                        </m:dPr>
                        <m:e>
                          <m:r>
                            <a:rPr lang="de-DE" i="1" dirty="0">
                              <a:latin typeface="Cambria Math" panose="02040503050406030204" pitchFamily="18" charset="0"/>
                            </a:rPr>
                            <m:t>78−51</m:t>
                          </m:r>
                        </m:e>
                      </m:d>
                      <m:r>
                        <a:rPr lang="de-DE" i="1" dirty="0">
                          <a:latin typeface="Cambria Math" panose="02040503050406030204" pitchFamily="18" charset="0"/>
                        </a:rPr>
                        <m:t>±2.101</m:t>
                      </m:r>
                      <m:d>
                        <m:dPr>
                          <m:ctrlPr>
                            <a:rPr lang="de-DE" i="1" dirty="0">
                              <a:latin typeface="Cambria Math" panose="02040503050406030204" pitchFamily="18" charset="0"/>
                            </a:rPr>
                          </m:ctrlPr>
                        </m:dPr>
                        <m:e>
                          <m:r>
                            <a:rPr lang="de-DE" i="1" dirty="0">
                              <a:latin typeface="Cambria Math" panose="02040503050406030204" pitchFamily="18" charset="0"/>
                            </a:rPr>
                            <m:t>10.28</m:t>
                          </m:r>
                        </m:e>
                      </m:d>
                      <m:r>
                        <a:rPr lang="de-DE" i="1" dirty="0">
                          <a:latin typeface="Cambria Math" panose="02040503050406030204" pitchFamily="18" charset="0"/>
                        </a:rPr>
                        <m:t>=27±21.60</m:t>
                      </m:r>
                    </m:oMath>
                  </m:oMathPara>
                </a14:m>
                <a:endParaRPr lang="en-US" dirty="0"/>
              </a:p>
              <a:p>
                <a:pPr marL="0" indent="0">
                  <a:buNone/>
                </a:pPr>
                <a:endParaRPr lang="en-US" dirty="0"/>
              </a:p>
              <a:p>
                <a:pPr marL="0" indent="0">
                  <a:buNone/>
                </a:pPr>
                <a:r>
                  <a:rPr lang="en-US" dirty="0"/>
                  <a:t>     or  (5.4, 48.6).     </a:t>
                </a:r>
              </a:p>
              <a:p>
                <a:endParaRPr lang="en-US" dirty="0"/>
              </a:p>
            </p:txBody>
          </p:sp>
        </mc:Choice>
        <mc:Fallback xmlns="">
          <p:sp>
            <p:nvSpPr>
              <p:cNvPr id="3" name="Content Placeholder 2">
                <a:extLst>
                  <a:ext uri="{FF2B5EF4-FFF2-40B4-BE49-F238E27FC236}">
                    <a16:creationId xmlns:a16="http://schemas.microsoft.com/office/drawing/2014/main" id="{71A2A273-58DA-4AC3-8AD3-4FEB33728280}"/>
                  </a:ext>
                </a:extLst>
              </p:cNvPr>
              <p:cNvSpPr>
                <a:spLocks noGrp="1" noRot="1" noChangeAspect="1" noMove="1" noResize="1" noEditPoints="1" noAdjustHandles="1" noChangeArrowheads="1" noChangeShapeType="1" noTextEdit="1"/>
              </p:cNvSpPr>
              <p:nvPr>
                <p:ph idx="1"/>
              </p:nvPr>
            </p:nvSpPr>
            <p:spPr>
              <a:xfrm>
                <a:off x="1484310" y="1012723"/>
                <a:ext cx="10018713" cy="4778477"/>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3223118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8AF5ED0-AFC1-4E09-8797-B1E9E83EFB7F}"/>
                  </a:ext>
                </a:extLst>
              </p:cNvPr>
              <p:cNvSpPr>
                <a:spLocks noGrp="1"/>
              </p:cNvSpPr>
              <p:nvPr>
                <p:ph type="title"/>
              </p:nvPr>
            </p:nvSpPr>
            <p:spPr>
              <a:xfrm>
                <a:off x="1484310" y="0"/>
                <a:ext cx="10018713" cy="690716"/>
              </a:xfrm>
            </p:spPr>
            <p:txBody>
              <a:bodyPr>
                <a:normAutofit fontScale="90000"/>
              </a:bodyPr>
              <a:lstStyle/>
              <a:p>
                <a:r>
                  <a:rPr lang="en-US" dirty="0"/>
                  <a:t>Multinomial Experiments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Distribution</a:t>
                </a:r>
              </a:p>
            </p:txBody>
          </p:sp>
        </mc:Choice>
        <mc:Fallback xmlns="">
          <p:sp>
            <p:nvSpPr>
              <p:cNvPr id="2" name="Title 1">
                <a:extLst>
                  <a:ext uri="{FF2B5EF4-FFF2-40B4-BE49-F238E27FC236}">
                    <a16:creationId xmlns:a16="http://schemas.microsoft.com/office/drawing/2014/main" id="{C8AF5ED0-AFC1-4E09-8797-B1E9E83EFB7F}"/>
                  </a:ext>
                </a:extLst>
              </p:cNvPr>
              <p:cNvSpPr>
                <a:spLocks noGrp="1" noRot="1" noChangeAspect="1" noMove="1" noResize="1" noEditPoints="1" noAdjustHandles="1" noChangeArrowheads="1" noChangeShapeType="1" noTextEdit="1"/>
              </p:cNvSpPr>
              <p:nvPr>
                <p:ph type="title"/>
              </p:nvPr>
            </p:nvSpPr>
            <p:spPr>
              <a:xfrm>
                <a:off x="1484310" y="0"/>
                <a:ext cx="10018713" cy="690716"/>
              </a:xfrm>
              <a:blipFill>
                <a:blip r:embed="rId2"/>
                <a:stretch>
                  <a:fillRect t="-8850" b="-309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BE553D-577D-419C-8BF0-D5CBADE5C854}"/>
                  </a:ext>
                </a:extLst>
              </p:cNvPr>
              <p:cNvSpPr>
                <a:spLocks noGrp="1"/>
              </p:cNvSpPr>
              <p:nvPr>
                <p:ph idx="1"/>
              </p:nvPr>
            </p:nvSpPr>
            <p:spPr>
              <a:xfrm>
                <a:off x="1484309" y="1000432"/>
                <a:ext cx="10018713" cy="5390536"/>
              </a:xfrm>
            </p:spPr>
            <p:txBody>
              <a:bodyPr>
                <a:normAutofit fontScale="85000" lnSpcReduction="20000"/>
              </a:bodyPr>
              <a:lstStyle/>
              <a:p>
                <a:endParaRPr lang="en-US" sz="2200" dirty="0"/>
              </a:p>
              <a:p>
                <a:endParaRPr lang="en-US" sz="2200" dirty="0"/>
              </a:p>
              <a:p>
                <a:r>
                  <a:rPr lang="en-US" sz="2200" dirty="0"/>
                  <a:t>A natural extension of binomial experiments (where there are only two possible outcomes) is one where there is a number </a:t>
                </a:r>
                <a14:m>
                  <m:oMath xmlns:m="http://schemas.openxmlformats.org/officeDocument/2006/math">
                    <m:r>
                      <a:rPr lang="en-US" sz="2200" i="1">
                        <a:latin typeface="Cambria Math" panose="02040503050406030204" pitchFamily="18" charset="0"/>
                      </a:rPr>
                      <m:t>𝑘</m:t>
                    </m:r>
                    <m:r>
                      <a:rPr lang="en-US" sz="2200" i="1">
                        <a:latin typeface="Cambria Math" panose="02040503050406030204" pitchFamily="18" charset="0"/>
                      </a:rPr>
                      <m:t>, </m:t>
                    </m:r>
                    <m:r>
                      <a:rPr lang="en-US" sz="2200" i="1">
                        <a:latin typeface="Cambria Math" panose="02040503050406030204" pitchFamily="18" charset="0"/>
                      </a:rPr>
                      <m:t>𝑘</m:t>
                    </m:r>
                    <m:r>
                      <a:rPr lang="en-US" sz="2200" i="1">
                        <a:latin typeface="Cambria Math" panose="02040503050406030204" pitchFamily="18" charset="0"/>
                      </a:rPr>
                      <m:t>≥3</m:t>
                    </m:r>
                  </m:oMath>
                </a14:m>
                <a:r>
                  <a:rPr lang="en-US" sz="2200" dirty="0"/>
                  <a:t>  of possible outcomes. These are referred to as </a:t>
                </a:r>
                <a:r>
                  <a:rPr lang="en-US" sz="2200" b="1" dirty="0"/>
                  <a:t>multinomial</a:t>
                </a:r>
                <a:r>
                  <a:rPr lang="en-US" sz="2200" dirty="0"/>
                  <a:t> experiments.  </a:t>
                </a:r>
              </a:p>
              <a:p>
                <a:pPr marL="0" indent="0">
                  <a:buNone/>
                </a:pPr>
                <a:r>
                  <a:rPr lang="en-US" sz="2200" dirty="0"/>
                  <a:t>      The experiment consists of  </a:t>
                </a:r>
                <a:r>
                  <a:rPr lang="en-US" sz="2200" b="1" dirty="0"/>
                  <a:t>n repeated trials</a:t>
                </a:r>
                <a:r>
                  <a:rPr lang="en-US" sz="2200" dirty="0"/>
                  <a:t>.</a:t>
                </a:r>
              </a:p>
              <a:p>
                <a:pPr marL="0" indent="0">
                  <a:buNone/>
                </a:pPr>
                <a:r>
                  <a:rPr lang="en-US" sz="2200" dirty="0"/>
                  <a:t>      Each trial has a </a:t>
                </a:r>
                <a:r>
                  <a:rPr lang="en-US" sz="2200" b="1" dirty="0"/>
                  <a:t>discrete</a:t>
                </a:r>
                <a:r>
                  <a:rPr lang="en-US" sz="2200" dirty="0"/>
                  <a:t> number k of possible outcomes.</a:t>
                </a:r>
              </a:p>
              <a:p>
                <a:pPr marL="0" indent="0">
                  <a:buNone/>
                </a:pPr>
                <a:r>
                  <a:rPr lang="en-US" sz="2200" dirty="0"/>
                  <a:t>      On any given trial, the probability that a particular outcome will occur is </a:t>
                </a:r>
                <a:r>
                  <a:rPr lang="en-US" sz="2200" b="1" dirty="0"/>
                  <a:t>constant</a:t>
                </a:r>
                <a:r>
                  <a:rPr lang="en-US" sz="2200" dirty="0"/>
                  <a:t>. </a:t>
                </a:r>
              </a:p>
              <a:p>
                <a:pPr marL="0" indent="0">
                  <a:buNone/>
                </a:pPr>
                <a:r>
                  <a:rPr lang="en-US" sz="2200" dirty="0"/>
                  <a:t>      The probabilities of the </a:t>
                </a:r>
                <a:r>
                  <a:rPr lang="en-US" sz="2200" i="1" dirty="0"/>
                  <a:t>k </a:t>
                </a:r>
                <a:r>
                  <a:rPr lang="en-US" sz="2200" dirty="0"/>
                  <a:t> outcomes, denoted by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1</m:t>
                        </m:r>
                      </m:sub>
                    </m:sSub>
                    <m:r>
                      <a:rPr lang="en-US" sz="220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2</m:t>
                        </m:r>
                      </m:sub>
                    </m:sSub>
                    <m:r>
                      <a:rPr lang="en-US" sz="220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𝑘</m:t>
                        </m:r>
                      </m:sub>
                    </m:sSub>
                    <m:r>
                      <a:rPr lang="en-US" sz="2200" i="1" smtClean="0">
                        <a:latin typeface="Cambria Math" panose="02040503050406030204" pitchFamily="18" charset="0"/>
                      </a:rPr>
                      <m:t> </m:t>
                    </m:r>
                  </m:oMath>
                </a14:m>
                <a:r>
                  <a:rPr lang="en-US" sz="2200" dirty="0"/>
                  <a:t>are such that </a:t>
                </a:r>
              </a:p>
              <a:p>
                <a:pPr marL="0" indent="0" algn="ctr">
                  <a:buNone/>
                </a:pPr>
                <a:r>
                  <a:rPr lang="en-US" sz="2200" dirty="0"/>
                  <a:t>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𝑝</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𝑝</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𝑝</m:t>
                        </m:r>
                      </m:e>
                      <m:sub>
                        <m:r>
                          <a:rPr lang="en-US" sz="2200" i="1" dirty="0" smtClean="0">
                            <a:latin typeface="Cambria Math" panose="02040503050406030204" pitchFamily="18" charset="0"/>
                          </a:rPr>
                          <m:t>𝑘</m:t>
                        </m:r>
                      </m:sub>
                    </m:sSub>
                    <m:r>
                      <a:rPr lang="en-US" sz="2200" i="1" dirty="0" smtClean="0">
                        <a:latin typeface="Cambria Math" panose="02040503050406030204" pitchFamily="18" charset="0"/>
                      </a:rPr>
                      <m:t>=1</m:t>
                    </m:r>
                  </m:oMath>
                </a14:m>
                <a:endParaRPr lang="en-US" sz="2200" dirty="0"/>
              </a:p>
              <a:p>
                <a:pPr marL="0" indent="0">
                  <a:buNone/>
                </a:pPr>
                <a:r>
                  <a:rPr lang="en-US" sz="2200" dirty="0"/>
                  <a:t>       The trials are </a:t>
                </a:r>
                <a:r>
                  <a:rPr lang="en-US" sz="2200" b="1" dirty="0"/>
                  <a:t>independent</a:t>
                </a:r>
                <a:r>
                  <a:rPr lang="en-US" sz="2200" dirty="0"/>
                  <a:t>; that is, the outcome on one trial does not affect the outcome on other trials. </a:t>
                </a:r>
              </a:p>
              <a:p>
                <a:endParaRPr lang="en-US" sz="2200" dirty="0"/>
              </a:p>
              <a:p>
                <a:pPr marL="0" indent="0">
                  <a:buNone/>
                </a:pPr>
                <a:r>
                  <a:rPr lang="en-US" sz="2200" dirty="0"/>
                  <a:t>       The random variables of interest are the </a:t>
                </a:r>
                <a:r>
                  <a:rPr lang="en-US" sz="2200" b="1" dirty="0"/>
                  <a:t>cell </a:t>
                </a:r>
                <a:r>
                  <a:rPr lang="en-US" sz="2200" dirty="0"/>
                  <a:t>counts, </a:t>
                </a:r>
                <a14:m>
                  <m:oMath xmlns:m="http://schemas.openxmlformats.org/officeDocument/2006/math">
                    <m:sSub>
                      <m:sSubPr>
                        <m:ctrlPr>
                          <a:rPr lang="pt-BR" sz="2200" i="1" smtClean="0">
                            <a:latin typeface="Cambria Math" panose="02040503050406030204" pitchFamily="18" charset="0"/>
                          </a:rPr>
                        </m:ctrlPr>
                      </m:sSubPr>
                      <m:e>
                        <m:r>
                          <a:rPr lang="pt-BR" sz="2200" i="1" smtClean="0">
                            <a:latin typeface="Cambria Math" panose="02040503050406030204" pitchFamily="18" charset="0"/>
                          </a:rPr>
                          <m:t>𝑛</m:t>
                        </m:r>
                      </m:e>
                      <m:sub>
                        <m:r>
                          <a:rPr lang="pt-BR" sz="2200" i="1" smtClean="0">
                            <a:latin typeface="Cambria Math" panose="02040503050406030204" pitchFamily="18" charset="0"/>
                          </a:rPr>
                          <m:t>1</m:t>
                        </m:r>
                      </m:sub>
                    </m:sSub>
                    <m:r>
                      <a:rPr lang="pt-BR" sz="2200" i="1" smtClean="0">
                        <a:latin typeface="Cambria Math" panose="02040503050406030204" pitchFamily="18" charset="0"/>
                      </a:rPr>
                      <m:t>,</m:t>
                    </m:r>
                    <m:sSub>
                      <m:sSubPr>
                        <m:ctrlPr>
                          <a:rPr lang="pt-BR" sz="2200" i="1" smtClean="0">
                            <a:latin typeface="Cambria Math" panose="02040503050406030204" pitchFamily="18" charset="0"/>
                          </a:rPr>
                        </m:ctrlPr>
                      </m:sSubPr>
                      <m:e>
                        <m:r>
                          <a:rPr lang="pt-BR" sz="2200" i="1" smtClean="0">
                            <a:latin typeface="Cambria Math" panose="02040503050406030204" pitchFamily="18" charset="0"/>
                          </a:rPr>
                          <m:t>𝑛</m:t>
                        </m:r>
                      </m:e>
                      <m:sub>
                        <m:r>
                          <a:rPr lang="pt-BR" sz="2200" i="1" smtClean="0">
                            <a:latin typeface="Cambria Math" panose="02040503050406030204" pitchFamily="18" charset="0"/>
                          </a:rPr>
                          <m:t>2</m:t>
                        </m:r>
                      </m:sub>
                    </m:sSub>
                    <m:r>
                      <a:rPr lang="pt-BR" sz="2200" i="1" smtClean="0">
                        <a:latin typeface="Cambria Math" panose="02040503050406030204" pitchFamily="18" charset="0"/>
                      </a:rPr>
                      <m:t>,…,</m:t>
                    </m:r>
                    <m:sSub>
                      <m:sSubPr>
                        <m:ctrlPr>
                          <a:rPr lang="pt-BR" sz="2200" i="1" smtClean="0">
                            <a:latin typeface="Cambria Math" panose="02040503050406030204" pitchFamily="18" charset="0"/>
                          </a:rPr>
                        </m:ctrlPr>
                      </m:sSubPr>
                      <m:e>
                        <m:r>
                          <a:rPr lang="pt-BR" sz="2200" i="1" smtClean="0">
                            <a:latin typeface="Cambria Math" panose="02040503050406030204" pitchFamily="18" charset="0"/>
                          </a:rPr>
                          <m:t>𝑛</m:t>
                        </m:r>
                      </m:e>
                      <m:sub>
                        <m:r>
                          <a:rPr lang="pt-BR" sz="2200" i="1" smtClean="0">
                            <a:latin typeface="Cambria Math" panose="02040503050406030204" pitchFamily="18" charset="0"/>
                          </a:rPr>
                          <m:t>𝑘</m:t>
                        </m:r>
                      </m:sub>
                    </m:sSub>
                  </m:oMath>
                </a14:m>
                <a:r>
                  <a:rPr lang="en-US" sz="2200" dirty="0"/>
                  <a:t> the number of observations that fall in each of the </a:t>
                </a:r>
                <a:r>
                  <a:rPr lang="en-US" sz="2200" i="1" dirty="0"/>
                  <a:t>k </a:t>
                </a:r>
                <a:r>
                  <a:rPr lang="en-US" sz="2200" dirty="0"/>
                  <a:t>classes.</a:t>
                </a:r>
              </a:p>
              <a:p>
                <a:pPr marL="0" indent="0">
                  <a:buNone/>
                </a:pP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EBE553D-577D-419C-8BF0-D5CBADE5C854}"/>
                  </a:ext>
                </a:extLst>
              </p:cNvPr>
              <p:cNvSpPr>
                <a:spLocks noGrp="1" noRot="1" noChangeAspect="1" noMove="1" noResize="1" noEditPoints="1" noAdjustHandles="1" noChangeArrowheads="1" noChangeShapeType="1" noTextEdit="1"/>
              </p:cNvSpPr>
              <p:nvPr>
                <p:ph idx="1"/>
              </p:nvPr>
            </p:nvSpPr>
            <p:spPr>
              <a:xfrm>
                <a:off x="1484309" y="1000432"/>
                <a:ext cx="10018713" cy="5390536"/>
              </a:xfrm>
              <a:blipFill>
                <a:blip r:embed="rId3"/>
                <a:stretch>
                  <a:fillRect l="-1034"/>
                </a:stretch>
              </a:blipFill>
            </p:spPr>
            <p:txBody>
              <a:bodyPr/>
              <a:lstStyle/>
              <a:p>
                <a:r>
                  <a:rPr lang="en-US">
                    <a:noFill/>
                  </a:rPr>
                  <a:t> </a:t>
                </a:r>
              </a:p>
            </p:txBody>
          </p:sp>
        </mc:Fallback>
      </mc:AlternateContent>
    </p:spTree>
    <p:extLst>
      <p:ext uri="{BB962C8B-B14F-4D97-AF65-F5344CB8AC3E}">
        <p14:creationId xmlns:p14="http://schemas.microsoft.com/office/powerpoint/2010/main" val="1550398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BA77-6627-4D18-885F-F025961B2DB1}"/>
              </a:ext>
            </a:extLst>
          </p:cNvPr>
          <p:cNvSpPr>
            <a:spLocks noGrp="1"/>
          </p:cNvSpPr>
          <p:nvPr>
            <p:ph type="title"/>
          </p:nvPr>
        </p:nvSpPr>
        <p:spPr>
          <a:xfrm>
            <a:off x="1405653" y="0"/>
            <a:ext cx="10018713" cy="612058"/>
          </a:xfrm>
        </p:spPr>
        <p:txBody>
          <a:bodyPr>
            <a:normAutofit fontScale="90000"/>
          </a:bodyPr>
          <a:lstStyle/>
          <a:p>
            <a:r>
              <a:rPr lang="en-US" dirty="0"/>
              <a:t>Testing a Multinomial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C151D3-AD1A-4677-9C61-5154291933A9}"/>
                  </a:ext>
                </a:extLst>
              </p:cNvPr>
              <p:cNvSpPr>
                <a:spLocks noGrp="1"/>
              </p:cNvSpPr>
              <p:nvPr>
                <p:ph idx="1"/>
              </p:nvPr>
            </p:nvSpPr>
            <p:spPr>
              <a:xfrm>
                <a:off x="1484310" y="1012723"/>
                <a:ext cx="10018713" cy="5093110"/>
              </a:xfrm>
            </p:spPr>
            <p:txBody>
              <a:bodyPr>
                <a:normAutofit/>
              </a:bodyPr>
              <a:lstStyle/>
              <a:p>
                <a:r>
                  <a:rPr lang="en-US" sz="2000" b="1" dirty="0"/>
                  <a:t>The Null Hypothesis </a:t>
                </a:r>
                <a:r>
                  <a:rPr lang="en-US" sz="2000" dirty="0"/>
                  <a:t>is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𝐻</m:t>
                        </m:r>
                      </m:e>
                      <m:sub>
                        <m:r>
                          <a:rPr lang="en-US" sz="2000" i="1" dirty="0" smtClean="0">
                            <a:latin typeface="Cambria Math" panose="02040503050406030204" pitchFamily="18" charset="0"/>
                          </a:rPr>
                          <m:t>0</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1</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1,0</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2</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2,0</m:t>
                        </m:r>
                      </m:sub>
                    </m:sSub>
                    <m:r>
                      <a:rPr lang="en-US" sz="2000" i="1" dirty="0" smtClean="0">
                        <a:latin typeface="Cambria Math" panose="02040503050406030204" pitchFamily="18" charset="0"/>
                      </a:rPr>
                      <m:t>,…,</m:t>
                    </m:r>
                    <m:sSub>
                      <m:sSubPr>
                        <m:ctrlPr>
                          <a:rPr lang="en-US" sz="2000" i="1" dirty="0" err="1" smtClean="0">
                            <a:latin typeface="Cambria Math" panose="02040503050406030204" pitchFamily="18" charset="0"/>
                          </a:rPr>
                        </m:ctrlPr>
                      </m:sSubPr>
                      <m:e>
                        <m:r>
                          <a:rPr lang="en-US" sz="2000" i="1" dirty="0" err="1" smtClean="0">
                            <a:latin typeface="Cambria Math" panose="02040503050406030204" pitchFamily="18" charset="0"/>
                          </a:rPr>
                          <m:t>𝑝</m:t>
                        </m:r>
                      </m:e>
                      <m:sub>
                        <m:r>
                          <a:rPr lang="en-US" sz="2000" i="1" dirty="0" err="1" smtClean="0">
                            <a:latin typeface="Cambria Math" panose="02040503050406030204" pitchFamily="18" charset="0"/>
                          </a:rPr>
                          <m:t>𝑘</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𝑘</m:t>
                        </m:r>
                        <m:r>
                          <a:rPr lang="en-US" sz="2000" i="1" dirty="0" smtClean="0">
                            <a:latin typeface="Cambria Math" panose="02040503050406030204" pitchFamily="18" charset="0"/>
                          </a:rPr>
                          <m:t>,0</m:t>
                        </m:r>
                      </m:sub>
                    </m:sSub>
                  </m:oMath>
                </a14:m>
                <a:r>
                  <a:rPr lang="en-US" sz="2000" dirty="0"/>
                  <a:t>            </a:t>
                </a:r>
              </a:p>
              <a:p>
                <a:pPr marL="0" indent="0">
                  <a:buNone/>
                </a:pPr>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1,0</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2,0</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𝑝</m:t>
                        </m:r>
                      </m:e>
                      <m:sub>
                        <m:r>
                          <a:rPr lang="en-US" sz="2000" i="1" dirty="0" smtClean="0">
                            <a:latin typeface="Cambria Math" panose="02040503050406030204" pitchFamily="18" charset="0"/>
                          </a:rPr>
                          <m:t>𝑘</m:t>
                        </m:r>
                        <m:r>
                          <a:rPr lang="en-US" sz="2000" i="1" dirty="0" smtClean="0">
                            <a:latin typeface="Cambria Math" panose="02040503050406030204" pitchFamily="18" charset="0"/>
                          </a:rPr>
                          <m:t>,0</m:t>
                        </m:r>
                      </m:sub>
                    </m:sSub>
                    <m:r>
                      <a:rPr lang="en-US" sz="2000" i="1" dirty="0" smtClean="0">
                        <a:latin typeface="Cambria Math" panose="02040503050406030204" pitchFamily="18" charset="0"/>
                      </a:rPr>
                      <m:t>=1</m:t>
                    </m:r>
                  </m:oMath>
                </a14:m>
                <a:endParaRPr lang="en-US" sz="2000" dirty="0"/>
              </a:p>
              <a:p>
                <a:pPr>
                  <a:buFont typeface="Arial" panose="020B0604020202020204" pitchFamily="34" charset="0"/>
                  <a:buChar char="•"/>
                </a:pPr>
                <a:r>
                  <a:rPr lang="en-US" sz="2000" b="1" dirty="0"/>
                  <a:t>The Test Statistic </a:t>
                </a:r>
                <a:r>
                  <a:rPr lang="en-US" sz="2000" dirty="0"/>
                  <a:t>-If the null hypothesis is true, then we expect the number of times the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𝑖</m:t>
                        </m:r>
                      </m:e>
                      <m:sup>
                        <m:r>
                          <a:rPr lang="en-US" sz="2000" i="1" smtClean="0">
                            <a:latin typeface="Cambria Math" panose="02040503050406030204" pitchFamily="18" charset="0"/>
                          </a:rPr>
                          <m:t>𝑡h</m:t>
                        </m:r>
                      </m:sup>
                    </m:sSup>
                  </m:oMath>
                </a14:m>
                <a:r>
                  <a:rPr lang="en-US" sz="2000" dirty="0"/>
                  <a:t> category is observed to be close to </a:t>
                </a:r>
                <a14:m>
                  <m:oMath xmlns:m="http://schemas.openxmlformats.org/officeDocument/2006/math">
                    <m:r>
                      <a:rPr lang="en-US" sz="2000" i="1" dirty="0">
                        <a:latin typeface="Cambria Math" panose="02040503050406030204" pitchFamily="18" charset="0"/>
                      </a:rPr>
                      <m:t>𝑛</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𝑖</m:t>
                        </m:r>
                        <m:r>
                          <a:rPr lang="en-US" sz="2000" i="1" dirty="0">
                            <a:latin typeface="Cambria Math" panose="02040503050406030204" pitchFamily="18" charset="0"/>
                          </a:rPr>
                          <m:t>,0</m:t>
                        </m:r>
                      </m:sub>
                    </m:sSub>
                  </m:oMath>
                </a14:m>
                <a:r>
                  <a:rPr lang="en-US" sz="2000" dirty="0"/>
                  <a:t> , the expected number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𝐸</m:t>
                        </m:r>
                      </m:e>
                      <m:sub>
                        <m:r>
                          <a:rPr lang="en-US" sz="2000" i="1" dirty="0">
                            <a:latin typeface="Cambria Math" panose="02040503050406030204" pitchFamily="18" charset="0"/>
                          </a:rPr>
                          <m:t>𝑖</m:t>
                        </m:r>
                      </m:sub>
                    </m:sSub>
                    <m:r>
                      <a:rPr lang="en-US" sz="2000" i="1" dirty="0">
                        <a:latin typeface="Cambria Math" panose="02040503050406030204" pitchFamily="18" charset="0"/>
                      </a:rPr>
                      <m:t> </m:t>
                    </m:r>
                  </m:oMath>
                </a14:m>
                <a:r>
                  <a:rPr lang="en-US" sz="2000" dirty="0"/>
                  <a:t>. The larger the difference between the number of observed frequency in the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𝑖</m:t>
                        </m:r>
                      </m:e>
                      <m:sup>
                        <m:r>
                          <a:rPr lang="en-US" sz="2000" i="1">
                            <a:latin typeface="Cambria Math" panose="02040503050406030204" pitchFamily="18" charset="0"/>
                          </a:rPr>
                          <m:t>𝑡h</m:t>
                        </m:r>
                      </m:sup>
                    </m:sSup>
                  </m:oMath>
                </a14:m>
                <a:r>
                  <a:rPr lang="en-US" sz="2000" dirty="0"/>
                  <a:t> cell and the expected value the more evidence we will have against the null hypothesis. If we were to add the observed differences over all </a:t>
                </a:r>
                <a:r>
                  <a:rPr lang="en-US" sz="2000" i="1" dirty="0"/>
                  <a:t>k</a:t>
                </a:r>
                <a:r>
                  <a:rPr lang="en-US" sz="2000" dirty="0"/>
                  <a:t> the result would be always zero. Instead, we consider the square of the differences </a:t>
                </a:r>
                <a14:m>
                  <m:oMath xmlns:m="http://schemas.openxmlformats.org/officeDocument/2006/math">
                    <m:sSup>
                      <m:sSupPr>
                        <m:ctrlPr>
                          <a:rPr lang="pt-BR" sz="2000" i="1" dirty="0">
                            <a:latin typeface="Cambria Math" panose="02040503050406030204" pitchFamily="18" charset="0"/>
                          </a:rPr>
                        </m:ctrlPr>
                      </m:sSupPr>
                      <m:e>
                        <m:d>
                          <m:dPr>
                            <m:ctrlPr>
                              <a:rPr lang="pt-BR" sz="2000" i="1" dirty="0">
                                <a:latin typeface="Cambria Math" panose="02040503050406030204" pitchFamily="18" charset="0"/>
                              </a:rPr>
                            </m:ctrlPr>
                          </m:dPr>
                          <m:e>
                            <m:sSub>
                              <m:sSubPr>
                                <m:ctrlPr>
                                  <a:rPr lang="pt-BR" sz="2000" i="1" dirty="0">
                                    <a:latin typeface="Cambria Math" panose="02040503050406030204" pitchFamily="18" charset="0"/>
                                  </a:rPr>
                                </m:ctrlPr>
                              </m:sSubPr>
                              <m:e>
                                <m:r>
                                  <a:rPr lang="pt-BR" sz="2000" i="1" dirty="0">
                                    <a:latin typeface="Cambria Math" panose="02040503050406030204" pitchFamily="18" charset="0"/>
                                  </a:rPr>
                                  <m:t>𝑛</m:t>
                                </m:r>
                              </m:e>
                              <m:sub>
                                <m:r>
                                  <a:rPr lang="pt-BR" sz="2000" i="1" dirty="0">
                                    <a:latin typeface="Cambria Math" panose="02040503050406030204" pitchFamily="18" charset="0"/>
                                  </a:rPr>
                                  <m:t>𝑖</m:t>
                                </m:r>
                              </m:sub>
                            </m:sSub>
                            <m:r>
                              <a:rPr lang="pt-BR" sz="2000" i="1" dirty="0">
                                <a:latin typeface="Cambria Math" panose="02040503050406030204" pitchFamily="18" charset="0"/>
                              </a:rPr>
                              <m:t>−</m:t>
                            </m:r>
                            <m:sSub>
                              <m:sSubPr>
                                <m:ctrlPr>
                                  <a:rPr lang="pt-BR" sz="2000" i="1" dirty="0">
                                    <a:latin typeface="Cambria Math" panose="02040503050406030204" pitchFamily="18" charset="0"/>
                                  </a:rPr>
                                </m:ctrlPr>
                              </m:sSubPr>
                              <m:e>
                                <m:r>
                                  <a:rPr lang="pt-BR" sz="2000" i="1" dirty="0">
                                    <a:latin typeface="Cambria Math" panose="02040503050406030204" pitchFamily="18" charset="0"/>
                                  </a:rPr>
                                  <m:t>𝐸</m:t>
                                </m:r>
                              </m:e>
                              <m:sub>
                                <m:r>
                                  <a:rPr lang="pt-BR" sz="2000" i="1" dirty="0">
                                    <a:latin typeface="Cambria Math" panose="02040503050406030204" pitchFamily="18" charset="0"/>
                                  </a:rPr>
                                  <m:t>1</m:t>
                                </m:r>
                              </m:sub>
                            </m:sSub>
                          </m:e>
                        </m:d>
                      </m:e>
                      <m:sup>
                        <m:r>
                          <a:rPr lang="pt-BR" sz="2000" i="1" dirty="0">
                            <a:latin typeface="Cambria Math" panose="02040503050406030204" pitchFamily="18" charset="0"/>
                          </a:rPr>
                          <m:t>2</m:t>
                        </m:r>
                      </m:sup>
                    </m:sSup>
                  </m:oMath>
                </a14:m>
                <a:r>
                  <a:rPr lang="en-US" sz="2000" dirty="0"/>
                  <a:t>. Of course, this squared difference has to be scaled by the expected frequency itself. As result a reasonable test statistic would be </a:t>
                </a:r>
              </a:p>
              <a:p>
                <a:pPr marL="0" indent="0" algn="ctr">
                  <a:buNone/>
                </a:pPr>
                <a14:m>
                  <m:oMathPara xmlns:m="http://schemas.openxmlformats.org/officeDocument/2006/math">
                    <m:oMathParaPr>
                      <m:jc m:val="centerGroup"/>
                    </m:oMathParaPr>
                    <m:oMath xmlns:m="http://schemas.openxmlformats.org/officeDocument/2006/math">
                      <m:sSup>
                        <m:sSupPr>
                          <m:ctrlPr>
                            <a:rPr lang="en-US" sz="1900" i="1" smtClean="0">
                              <a:latin typeface="Cambria Math" panose="02040503050406030204" pitchFamily="18" charset="0"/>
                            </a:rPr>
                          </m:ctrlPr>
                        </m:sSupPr>
                        <m:e>
                          <m:r>
                            <a:rPr lang="en-US" sz="1900" i="1" smtClean="0">
                              <a:latin typeface="Cambria Math" panose="02040503050406030204" pitchFamily="18" charset="0"/>
                            </a:rPr>
                            <m:t>𝜒</m:t>
                          </m:r>
                        </m:e>
                        <m:sup>
                          <m:r>
                            <a:rPr lang="en-US" sz="1900" i="1" smtClean="0">
                              <a:latin typeface="Cambria Math" panose="02040503050406030204" pitchFamily="18" charset="0"/>
                            </a:rPr>
                            <m:t>2</m:t>
                          </m:r>
                        </m:sup>
                      </m:sSup>
                      <m:r>
                        <a:rPr lang="en-US" sz="1900" i="1" smtClean="0">
                          <a:latin typeface="Cambria Math" panose="02040503050406030204" pitchFamily="18" charset="0"/>
                        </a:rPr>
                        <m:t>=</m:t>
                      </m:r>
                      <m:nary>
                        <m:naryPr>
                          <m:chr m:val="∑"/>
                          <m:subHide m:val="on"/>
                          <m:supHide m:val="on"/>
                          <m:ctrlPr>
                            <a:rPr lang="en-US" sz="1900" i="1" smtClean="0">
                              <a:latin typeface="Cambria Math" panose="02040503050406030204" pitchFamily="18" charset="0"/>
                            </a:rPr>
                          </m:ctrlPr>
                        </m:naryPr>
                        <m:sub/>
                        <m:sup/>
                        <m:e>
                          <m:f>
                            <m:fPr>
                              <m:ctrlPr>
                                <a:rPr lang="en-US" sz="1900" i="1" smtClean="0">
                                  <a:latin typeface="Cambria Math" panose="02040503050406030204" pitchFamily="18" charset="0"/>
                                </a:rPr>
                              </m:ctrlPr>
                            </m:fPr>
                            <m:num>
                              <m:sSup>
                                <m:sSupPr>
                                  <m:ctrlPr>
                                    <a:rPr lang="en-US" sz="1900" i="1" smtClean="0">
                                      <a:latin typeface="Cambria Math" panose="02040503050406030204" pitchFamily="18" charset="0"/>
                                    </a:rPr>
                                  </m:ctrlPr>
                                </m:sSupPr>
                                <m:e>
                                  <m:d>
                                    <m:dPr>
                                      <m:ctrlPr>
                                        <a:rPr lang="en-US" sz="1900" i="1" smtClean="0">
                                          <a:latin typeface="Cambria Math" panose="02040503050406030204" pitchFamily="18" charset="0"/>
                                        </a:rPr>
                                      </m:ctrlPr>
                                    </m:dPr>
                                    <m:e>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𝑛</m:t>
                                          </m:r>
                                        </m:e>
                                        <m:sub>
                                          <m:r>
                                            <a:rPr lang="en-US" sz="1900" i="1" smtClean="0">
                                              <a:latin typeface="Cambria Math" panose="02040503050406030204" pitchFamily="18" charset="0"/>
                                            </a:rPr>
                                            <m:t>𝑖</m:t>
                                          </m:r>
                                        </m:sub>
                                      </m:sSub>
                                      <m:r>
                                        <a:rPr lang="en-US" sz="1900" i="1" smtClean="0">
                                          <a:latin typeface="Cambria Math" panose="02040503050406030204" pitchFamily="18" charset="0"/>
                                        </a:rPr>
                                        <m:t>−</m:t>
                                      </m:r>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𝐸</m:t>
                                          </m:r>
                                        </m:e>
                                        <m:sub>
                                          <m:r>
                                            <a:rPr lang="en-US" sz="1900" i="1" smtClean="0">
                                              <a:latin typeface="Cambria Math" panose="02040503050406030204" pitchFamily="18" charset="0"/>
                                            </a:rPr>
                                            <m:t>𝑖</m:t>
                                          </m:r>
                                        </m:sub>
                                      </m:sSub>
                                    </m:e>
                                  </m:d>
                                </m:e>
                                <m:sup>
                                  <m:r>
                                    <a:rPr lang="en-US" sz="1900" i="1" smtClean="0">
                                      <a:latin typeface="Cambria Math" panose="02040503050406030204" pitchFamily="18" charset="0"/>
                                    </a:rPr>
                                    <m:t>2</m:t>
                                  </m:r>
                                </m:sup>
                              </m:sSup>
                            </m:num>
                            <m:den>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𝐸</m:t>
                                  </m:r>
                                </m:e>
                                <m:sub>
                                  <m:r>
                                    <a:rPr lang="en-US" sz="1900" i="1" smtClean="0">
                                      <a:latin typeface="Cambria Math" panose="02040503050406030204" pitchFamily="18" charset="0"/>
                                    </a:rPr>
                                    <m:t>𝑖</m:t>
                                  </m:r>
                                </m:sub>
                              </m:sSub>
                            </m:den>
                          </m:f>
                        </m:e>
                      </m:nary>
                    </m:oMath>
                  </m:oMathPara>
                </a14:m>
                <a:endParaRPr lang="en-US" sz="1900" dirty="0"/>
              </a:p>
              <a:p>
                <a:pPr>
                  <a:buFont typeface="Arial" panose="020B0604020202020204" pitchFamily="34" charset="0"/>
                  <a:buChar char="•"/>
                </a:pPr>
                <a:endParaRPr lang="en-US" dirty="0"/>
              </a:p>
              <a:p>
                <a:endParaRPr lang="en-US" dirty="0"/>
              </a:p>
            </p:txBody>
          </p:sp>
        </mc:Choice>
        <mc:Fallback xmlns="">
          <p:sp>
            <p:nvSpPr>
              <p:cNvPr id="3" name="Content Placeholder 2">
                <a:extLst>
                  <a:ext uri="{FF2B5EF4-FFF2-40B4-BE49-F238E27FC236}">
                    <a16:creationId xmlns:a16="http://schemas.microsoft.com/office/drawing/2014/main" id="{A4C151D3-AD1A-4677-9C61-5154291933A9}"/>
                  </a:ext>
                </a:extLst>
              </p:cNvPr>
              <p:cNvSpPr>
                <a:spLocks noGrp="1" noRot="1" noChangeAspect="1" noMove="1" noResize="1" noEditPoints="1" noAdjustHandles="1" noChangeArrowheads="1" noChangeShapeType="1" noTextEdit="1"/>
              </p:cNvSpPr>
              <p:nvPr>
                <p:ph idx="1"/>
              </p:nvPr>
            </p:nvSpPr>
            <p:spPr>
              <a:xfrm>
                <a:off x="1484310" y="1012723"/>
                <a:ext cx="10018713" cy="5093110"/>
              </a:xfrm>
              <a:blipFill>
                <a:blip r:embed="rId2"/>
                <a:stretch>
                  <a:fillRect l="-1156" t="-1914"/>
                </a:stretch>
              </a:blipFill>
            </p:spPr>
            <p:txBody>
              <a:bodyPr/>
              <a:lstStyle/>
              <a:p>
                <a:r>
                  <a:rPr lang="en-US">
                    <a:noFill/>
                  </a:rPr>
                  <a:t> </a:t>
                </a:r>
              </a:p>
            </p:txBody>
          </p:sp>
        </mc:Fallback>
      </mc:AlternateContent>
    </p:spTree>
    <p:extLst>
      <p:ext uri="{BB962C8B-B14F-4D97-AF65-F5344CB8AC3E}">
        <p14:creationId xmlns:p14="http://schemas.microsoft.com/office/powerpoint/2010/main" val="379699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415E-5361-4F4C-988D-8AF9FBFD1218}"/>
              </a:ext>
            </a:extLst>
          </p:cNvPr>
          <p:cNvSpPr>
            <a:spLocks noGrp="1"/>
          </p:cNvSpPr>
          <p:nvPr>
            <p:ph type="title"/>
          </p:nvPr>
        </p:nvSpPr>
        <p:spPr>
          <a:xfrm>
            <a:off x="1346660" y="0"/>
            <a:ext cx="10018713" cy="671052"/>
          </a:xfrm>
        </p:spPr>
        <p:txBody>
          <a:bodyPr>
            <a:normAutofit fontScale="90000"/>
          </a:bodyPr>
          <a:lstStyle/>
          <a:p>
            <a:r>
              <a:rPr lang="en-US" dirty="0"/>
              <a:t>Testing a Multinomial Model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40097-B10D-4DA3-840E-6994DB3C3D15}"/>
                  </a:ext>
                </a:extLst>
              </p:cNvPr>
              <p:cNvSpPr>
                <a:spLocks noGrp="1"/>
              </p:cNvSpPr>
              <p:nvPr>
                <p:ph idx="1"/>
              </p:nvPr>
            </p:nvSpPr>
            <p:spPr>
              <a:xfrm>
                <a:off x="1484310" y="934065"/>
                <a:ext cx="10018713" cy="5722374"/>
              </a:xfrm>
            </p:spPr>
            <p:txBody>
              <a:bodyPr>
                <a:normAutofit/>
              </a:bodyPr>
              <a:lstStyle/>
              <a:p>
                <a:r>
                  <a:rPr lang="en-US" b="1" dirty="0"/>
                  <a:t>The Reference Distribution </a:t>
                </a:r>
                <a:r>
                  <a:rPr lang="en-US" dirty="0"/>
                  <a:t>- It can be shown that, if the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oMath>
                </a14:m>
                <a:r>
                  <a:rPr lang="en-US" dirty="0"/>
                  <a:t> is true, the test statistic has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distribution with </a:t>
                </a:r>
                <a:r>
                  <a:rPr lang="en-US" i="1" dirty="0"/>
                  <a:t>(k-1) </a:t>
                </a:r>
                <a:r>
                  <a:rPr lang="en-US" dirty="0"/>
                  <a:t>degrees of freedom. </a:t>
                </a:r>
              </a:p>
              <a:p>
                <a:r>
                  <a:rPr lang="en-US" dirty="0"/>
                  <a:t>Note that this test is a one-tail test: one only rejects the null hypothesis if the observed value of the test statistic is very large, i.e.,   </a:t>
                </a:r>
                <a14:m>
                  <m:oMath xmlns:m="http://schemas.openxmlformats.org/officeDocument/2006/math">
                    <m:sSup>
                      <m:sSupPr>
                        <m:ctrlPr>
                          <a:rPr lang="it-IT" i="1" smtClean="0">
                            <a:latin typeface="Cambria Math" panose="02040503050406030204" pitchFamily="18" charset="0"/>
                          </a:rPr>
                        </m:ctrlPr>
                      </m:sSupPr>
                      <m:e>
                        <m:r>
                          <a:rPr lang="it-IT" i="1" smtClean="0">
                            <a:latin typeface="Cambria Math" panose="02040503050406030204" pitchFamily="18" charset="0"/>
                          </a:rPr>
                          <m:t>𝜒</m:t>
                        </m:r>
                      </m:e>
                      <m:sup>
                        <m:r>
                          <a:rPr lang="it-IT" i="1" smtClean="0">
                            <a:latin typeface="Cambria Math" panose="02040503050406030204" pitchFamily="18" charset="0"/>
                          </a:rPr>
                          <m:t>2</m:t>
                        </m:r>
                      </m:sup>
                    </m:sSup>
                    <m:r>
                      <a:rPr lang="it-IT" i="1" smtClean="0">
                        <a:latin typeface="Cambria Math" panose="02040503050406030204" pitchFamily="18" charset="0"/>
                      </a:rPr>
                      <m:t>&gt;</m:t>
                    </m:r>
                    <m:sSubSup>
                      <m:sSubSupPr>
                        <m:ctrlPr>
                          <a:rPr lang="it-IT" i="1" smtClean="0">
                            <a:latin typeface="Cambria Math" panose="02040503050406030204" pitchFamily="18" charset="0"/>
                          </a:rPr>
                        </m:ctrlPr>
                      </m:sSubSupPr>
                      <m:e>
                        <m:r>
                          <a:rPr lang="it-IT" i="1" smtClean="0">
                            <a:latin typeface="Cambria Math" panose="02040503050406030204" pitchFamily="18" charset="0"/>
                          </a:rPr>
                          <m:t>𝜒</m:t>
                        </m:r>
                      </m:e>
                      <m:sub>
                        <m:r>
                          <a:rPr lang="it-IT" i="1" smtClean="0">
                            <a:latin typeface="Cambria Math" panose="02040503050406030204" pitchFamily="18" charset="0"/>
                          </a:rPr>
                          <m:t>𝛼</m:t>
                        </m:r>
                      </m:sub>
                      <m:sup>
                        <m:r>
                          <a:rPr lang="it-IT" i="1" smtClean="0">
                            <a:latin typeface="Cambria Math" panose="02040503050406030204" pitchFamily="18" charset="0"/>
                          </a:rPr>
                          <m:t>2</m:t>
                        </m:r>
                      </m:sup>
                    </m:sSubSup>
                  </m:oMath>
                </a14:m>
                <a:r>
                  <a:rPr lang="en-US" dirty="0"/>
                  <a:t>  where </a:t>
                </a:r>
              </a:p>
              <a:p>
                <a:pPr marL="0" indent="0">
                  <a:buNone/>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𝑃</m:t>
                      </m:r>
                      <m:d>
                        <m:dPr>
                          <m:ctrlPr>
                            <a:rPr lang="it-IT" i="1" dirty="0" smtClean="0">
                              <a:latin typeface="Cambria Math" panose="02040503050406030204" pitchFamily="18" charset="0"/>
                            </a:rPr>
                          </m:ctrlPr>
                        </m:dPr>
                        <m:e>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𝜒</m:t>
                              </m:r>
                            </m:e>
                            <m:sup>
                              <m:r>
                                <a:rPr lang="it-IT" i="1" dirty="0" smtClean="0">
                                  <a:latin typeface="Cambria Math" panose="02040503050406030204" pitchFamily="18" charset="0"/>
                                </a:rPr>
                                <m:t>2</m:t>
                              </m:r>
                            </m:sup>
                          </m:sSup>
                          <m:r>
                            <a:rPr lang="it-IT" i="1" dirty="0" smtClean="0">
                              <a:latin typeface="Cambria Math" panose="02040503050406030204" pitchFamily="18" charset="0"/>
                            </a:rPr>
                            <m:t>&gt;</m:t>
                          </m:r>
                          <m:sSubSup>
                            <m:sSubSupPr>
                              <m:ctrlPr>
                                <a:rPr lang="it-IT" i="1" dirty="0" smtClean="0">
                                  <a:latin typeface="Cambria Math" panose="02040503050406030204" pitchFamily="18" charset="0"/>
                                </a:rPr>
                              </m:ctrlPr>
                            </m:sSubSupPr>
                            <m:e>
                              <m:r>
                                <a:rPr lang="it-IT" i="1" dirty="0" smtClean="0">
                                  <a:latin typeface="Cambria Math" panose="02040503050406030204" pitchFamily="18" charset="0"/>
                                </a:rPr>
                                <m:t>𝜒</m:t>
                              </m:r>
                            </m:e>
                            <m:sub>
                              <m:r>
                                <a:rPr lang="it-IT" i="1" dirty="0" smtClean="0">
                                  <a:latin typeface="Cambria Math" panose="02040503050406030204" pitchFamily="18" charset="0"/>
                                </a:rPr>
                                <m:t>𝛼</m:t>
                              </m:r>
                            </m:sub>
                            <m:sup>
                              <m:r>
                                <a:rPr lang="it-IT" i="1" dirty="0" smtClean="0">
                                  <a:latin typeface="Cambria Math" panose="02040503050406030204" pitchFamily="18" charset="0"/>
                                </a:rPr>
                                <m:t>2</m:t>
                              </m:r>
                            </m:sup>
                          </m:sSubSup>
                        </m:e>
                      </m:d>
                      <m:r>
                        <a:rPr lang="it-IT" i="1" dirty="0" smtClean="0">
                          <a:latin typeface="Cambria Math" panose="02040503050406030204" pitchFamily="18" charset="0"/>
                        </a:rPr>
                        <m:t>=</m:t>
                      </m:r>
                      <m:r>
                        <a:rPr lang="it-IT" i="1" dirty="0" smtClean="0">
                          <a:latin typeface="Cambria Math" panose="02040503050406030204" pitchFamily="18" charset="0"/>
                        </a:rPr>
                        <m:t>𝛼</m:t>
                      </m:r>
                      <m:r>
                        <a:rPr lang="it-IT" i="1" dirty="0" smtClean="0">
                          <a:latin typeface="Cambria Math" panose="02040503050406030204" pitchFamily="18" charset="0"/>
                        </a:rPr>
                        <m:t> </m:t>
                      </m:r>
                    </m:oMath>
                  </m:oMathPara>
                </a14:m>
                <a:endParaRPr lang="en-US" dirty="0"/>
              </a:p>
              <a:p>
                <a:pPr>
                  <a:buFont typeface="Arial" panose="020B0604020202020204" pitchFamily="34" charset="0"/>
                  <a:buChar char="•"/>
                </a:pPr>
                <a:r>
                  <a:rPr lang="en-US" dirty="0"/>
                  <a:t>The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𝜒</m:t>
                        </m:r>
                      </m:e>
                      <m:sup>
                        <m:r>
                          <a:rPr lang="it-IT" i="1">
                            <a:latin typeface="Cambria Math" panose="02040503050406030204" pitchFamily="18" charset="0"/>
                          </a:rPr>
                          <m:t>2</m:t>
                        </m:r>
                      </m:sup>
                    </m:sSup>
                  </m:oMath>
                </a14:m>
                <a:r>
                  <a:rPr lang="en-US" dirty="0"/>
                  <a:t>  distribution with k degrees of freedom is the distribution of a sum of the squares of k independent standard normal random variables. </a:t>
                </a:r>
              </a:p>
              <a:p>
                <a:pPr>
                  <a:buFont typeface="Arial" panose="020B0604020202020204" pitchFamily="34" charset="0"/>
                  <a:buChar char="•"/>
                </a:pPr>
                <a:r>
                  <a:rPr lang="en-US" dirty="0"/>
                  <a:t>Its expectation is, obviously, </a:t>
                </a:r>
                <a14:m>
                  <m:oMath xmlns:m="http://schemas.openxmlformats.org/officeDocument/2006/math">
                    <m:r>
                      <a:rPr lang="it-IT" i="1" dirty="0">
                        <a:latin typeface="Cambria Math" panose="02040503050406030204" pitchFamily="18" charset="0"/>
                      </a:rPr>
                      <m:t>𝐸</m:t>
                    </m:r>
                    <m:d>
                      <m:dPr>
                        <m:begChr m:val="["/>
                        <m:endChr m:val="]"/>
                        <m:ctrlPr>
                          <a:rPr lang="it-IT" i="1" dirty="0">
                            <a:latin typeface="Cambria Math" panose="02040503050406030204" pitchFamily="18" charset="0"/>
                          </a:rPr>
                        </m:ctrlPr>
                      </m:dPr>
                      <m:e>
                        <m:sSubSup>
                          <m:sSubSupPr>
                            <m:ctrlPr>
                              <a:rPr lang="it-IT" i="1" dirty="0">
                                <a:latin typeface="Cambria Math" panose="02040503050406030204" pitchFamily="18" charset="0"/>
                              </a:rPr>
                            </m:ctrlPr>
                          </m:sSubSupPr>
                          <m:e>
                            <m:r>
                              <a:rPr lang="it-IT" i="1" dirty="0">
                                <a:latin typeface="Cambria Math" panose="02040503050406030204" pitchFamily="18" charset="0"/>
                              </a:rPr>
                              <m:t>𝜒</m:t>
                            </m:r>
                          </m:e>
                          <m:sub>
                            <m:r>
                              <a:rPr lang="it-IT" i="1" dirty="0">
                                <a:latin typeface="Cambria Math" panose="02040503050406030204" pitchFamily="18" charset="0"/>
                              </a:rPr>
                              <m:t>𝑘</m:t>
                            </m:r>
                          </m:sub>
                          <m:sup>
                            <m:r>
                              <a:rPr lang="it-IT" i="1" dirty="0">
                                <a:latin typeface="Cambria Math" panose="02040503050406030204" pitchFamily="18" charset="0"/>
                              </a:rPr>
                              <m:t>2</m:t>
                            </m:r>
                          </m:sup>
                        </m:sSubSup>
                      </m:e>
                    </m:d>
                    <m:r>
                      <a:rPr lang="it-IT" i="1" dirty="0">
                        <a:latin typeface="Cambria Math" panose="02040503050406030204" pitchFamily="18" charset="0"/>
                      </a:rPr>
                      <m:t>=</m:t>
                    </m:r>
                    <m:r>
                      <a:rPr lang="it-IT" i="1" dirty="0">
                        <a:latin typeface="Cambria Math" panose="02040503050406030204" pitchFamily="18" charset="0"/>
                      </a:rPr>
                      <m:t>𝑘</m:t>
                    </m:r>
                  </m:oMath>
                </a14:m>
                <a:r>
                  <a:rPr lang="en-US" dirty="0"/>
                  <a:t> it can be shown that its variance </a:t>
                </a:r>
                <a14:m>
                  <m:oMath xmlns:m="http://schemas.openxmlformats.org/officeDocument/2006/math">
                    <m:r>
                      <a:rPr lang="en-US" i="1" dirty="0">
                        <a:latin typeface="Cambria Math" panose="02040503050406030204" pitchFamily="18" charset="0"/>
                      </a:rPr>
                      <m:t>𝑉𝑎𝑟</m:t>
                    </m:r>
                    <m:d>
                      <m:dPr>
                        <m:begChr m:val="["/>
                        <m:endChr m:val="]"/>
                        <m:ctrlPr>
                          <a:rPr lang="en-US" i="1" dirty="0">
                            <a:latin typeface="Cambria Math" panose="02040503050406030204" pitchFamily="18" charset="0"/>
                          </a:rPr>
                        </m:ctrlPr>
                      </m:dPr>
                      <m:e>
                        <m:sSubSup>
                          <m:sSubSupPr>
                            <m:ctrlPr>
                              <a:rPr lang="en-US" i="1" dirty="0">
                                <a:latin typeface="Cambria Math" panose="02040503050406030204" pitchFamily="18" charset="0"/>
                              </a:rPr>
                            </m:ctrlPr>
                          </m:sSubSupPr>
                          <m:e>
                            <m:r>
                              <a:rPr lang="en-US" i="1" dirty="0">
                                <a:latin typeface="Cambria Math" panose="02040503050406030204" pitchFamily="18" charset="0"/>
                              </a:rPr>
                              <m:t>𝜒</m:t>
                            </m:r>
                          </m:e>
                          <m:sub>
                            <m:r>
                              <a:rPr lang="en-US" i="1" dirty="0">
                                <a:latin typeface="Cambria Math" panose="02040503050406030204" pitchFamily="18" charset="0"/>
                              </a:rPr>
                              <m:t>𝑘</m:t>
                            </m:r>
                          </m:sub>
                          <m:sup>
                            <m:r>
                              <a:rPr lang="en-US" i="1" dirty="0">
                                <a:latin typeface="Cambria Math" panose="02040503050406030204" pitchFamily="18" charset="0"/>
                              </a:rPr>
                              <m:t>2</m:t>
                            </m:r>
                          </m:sup>
                        </m:sSubSup>
                      </m:e>
                    </m:d>
                    <m:r>
                      <a:rPr lang="en-US" i="1" dirty="0">
                        <a:latin typeface="Cambria Math" panose="02040503050406030204" pitchFamily="18" charset="0"/>
                      </a:rPr>
                      <m:t>=2</m:t>
                    </m:r>
                    <m:r>
                      <a:rPr lang="en-US" i="1" dirty="0">
                        <a:latin typeface="Cambria Math" panose="02040503050406030204" pitchFamily="18" charset="0"/>
                      </a:rPr>
                      <m:t>𝑘</m:t>
                    </m:r>
                    <m:r>
                      <a:rPr lang="en-US" i="1" dirty="0">
                        <a:latin typeface="Cambria Math" panose="02040503050406030204" pitchFamily="18" charset="0"/>
                      </a:rPr>
                      <m:t> .</m:t>
                    </m:r>
                  </m:oMath>
                </a14:m>
                <a:r>
                  <a:rPr lang="en-US" dirty="0"/>
                  <a:t>  The figure in the next slide shows the shape of the distribution for a few different numbers of degrees of freedom.   </a:t>
                </a:r>
              </a:p>
            </p:txBody>
          </p:sp>
        </mc:Choice>
        <mc:Fallback xmlns="">
          <p:sp>
            <p:nvSpPr>
              <p:cNvPr id="3" name="Content Placeholder 2">
                <a:extLst>
                  <a:ext uri="{FF2B5EF4-FFF2-40B4-BE49-F238E27FC236}">
                    <a16:creationId xmlns:a16="http://schemas.microsoft.com/office/drawing/2014/main" id="{3B440097-B10D-4DA3-840E-6994DB3C3D15}"/>
                  </a:ext>
                </a:extLst>
              </p:cNvPr>
              <p:cNvSpPr>
                <a:spLocks noGrp="1" noRot="1" noChangeAspect="1" noMove="1" noResize="1" noEditPoints="1" noAdjustHandles="1" noChangeArrowheads="1" noChangeShapeType="1" noTextEdit="1"/>
              </p:cNvSpPr>
              <p:nvPr>
                <p:ph idx="1"/>
              </p:nvPr>
            </p:nvSpPr>
            <p:spPr>
              <a:xfrm>
                <a:off x="1484310" y="934065"/>
                <a:ext cx="10018713" cy="5722374"/>
              </a:xfrm>
              <a:blipFill>
                <a:blip r:embed="rId2"/>
                <a:stretch>
                  <a:fillRect l="-1521" r="-1095"/>
                </a:stretch>
              </a:blipFill>
            </p:spPr>
            <p:txBody>
              <a:bodyPr/>
              <a:lstStyle/>
              <a:p>
                <a:r>
                  <a:rPr lang="en-US">
                    <a:noFill/>
                  </a:rPr>
                  <a:t> </a:t>
                </a:r>
              </a:p>
            </p:txBody>
          </p:sp>
        </mc:Fallback>
      </mc:AlternateContent>
    </p:spTree>
    <p:extLst>
      <p:ext uri="{BB962C8B-B14F-4D97-AF65-F5344CB8AC3E}">
        <p14:creationId xmlns:p14="http://schemas.microsoft.com/office/powerpoint/2010/main" val="1855836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66358</TotalTime>
  <Words>11848</Words>
  <Application>Microsoft Macintosh PowerPoint</Application>
  <PresentationFormat>Widescreen</PresentationFormat>
  <Paragraphs>678</Paragraphs>
  <Slides>111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111</vt:i4>
      </vt:variant>
    </vt:vector>
  </HeadingPairs>
  <TitlesOfParts>
    <vt:vector size="124" baseType="lpstr">
      <vt:lpstr>CMMI12</vt:lpstr>
      <vt:lpstr>CMR10</vt:lpstr>
      <vt:lpstr>CMR12</vt:lpstr>
      <vt:lpstr>CMSY10</vt:lpstr>
      <vt:lpstr>Arial</vt:lpstr>
      <vt:lpstr>Arial Narrow</vt:lpstr>
      <vt:lpstr>Calibri</vt:lpstr>
      <vt:lpstr>Cambria Math</vt:lpstr>
      <vt:lpstr>Corbel</vt:lpstr>
      <vt:lpstr>Courier</vt:lpstr>
      <vt:lpstr>Times New Roman</vt:lpstr>
      <vt:lpstr>Wingdings</vt:lpstr>
      <vt:lpstr>Parallax</vt:lpstr>
      <vt:lpstr>UB - 3 - Regression &amp; Forecasting Models</vt:lpstr>
      <vt:lpstr>Course Plan</vt:lpstr>
      <vt:lpstr>Plan</vt:lpstr>
      <vt:lpstr>The Binomial Probability Model </vt:lpstr>
      <vt:lpstr>The Binomial Probability Model (continued) </vt:lpstr>
      <vt:lpstr>The Binomial Distribution</vt:lpstr>
      <vt:lpstr>The Poisson Distribution</vt:lpstr>
      <vt:lpstr>The Rutherford, Chadwick and Ellis Experiment </vt:lpstr>
      <vt:lpstr>The Experiment Results</vt:lpstr>
      <vt:lpstr>The Uniform Distribution</vt:lpstr>
      <vt:lpstr>The Exponential Distribution</vt:lpstr>
      <vt:lpstr>The Exponential Distribution (2)</vt:lpstr>
      <vt:lpstr>The Basic Rules of Probability </vt:lpstr>
      <vt:lpstr>The Basic Rules of Probability (2) </vt:lpstr>
      <vt:lpstr>Unions, Intersections and Complements </vt:lpstr>
      <vt:lpstr>Random Variables</vt:lpstr>
      <vt:lpstr>Discrete Random Variables</vt:lpstr>
      <vt:lpstr>Expected Values, Variance and Standard Deviation</vt:lpstr>
      <vt:lpstr>The Expectation, Variance and Standard Deviation of a Binomial Distribution </vt:lpstr>
      <vt:lpstr>The Poisson Random Variable</vt:lpstr>
      <vt:lpstr>Continuous Random Variables</vt:lpstr>
      <vt:lpstr>The Uniform Random Variable</vt:lpstr>
      <vt:lpstr>The Exponential Random Variable</vt:lpstr>
      <vt:lpstr>The Cumulative Distribution Function</vt:lpstr>
      <vt:lpstr>Properties of the Cumulative Distribution Function</vt:lpstr>
      <vt:lpstr>Independent Random Variables</vt:lpstr>
      <vt:lpstr>Independence, Expectations and Variances</vt:lpstr>
      <vt:lpstr>Populations and Samples</vt:lpstr>
      <vt:lpstr>The Distribution of the Sample Mean</vt:lpstr>
      <vt:lpstr>The Normal Distribution </vt:lpstr>
      <vt:lpstr>Important Facts about the Normal Distribution</vt:lpstr>
      <vt:lpstr>The Standard Normal Distribution</vt:lpstr>
      <vt:lpstr>The Central Limit Theorem </vt:lpstr>
      <vt:lpstr>Examples</vt:lpstr>
      <vt:lpstr>Examples - Continued</vt:lpstr>
      <vt:lpstr>Example 2</vt:lpstr>
      <vt:lpstr>Convergence Speed</vt:lpstr>
      <vt:lpstr>Convergence Speed </vt:lpstr>
      <vt:lpstr>Convergence Speed Again</vt:lpstr>
      <vt:lpstr>Convergence Speed Continued</vt:lpstr>
      <vt:lpstr>Conditional Probability</vt:lpstr>
      <vt:lpstr>Warning </vt:lpstr>
      <vt:lpstr>Conditional Probability and Independence </vt:lpstr>
      <vt:lpstr>The Bayes Theorem</vt:lpstr>
      <vt:lpstr>Bayes Theorem - Continued</vt:lpstr>
      <vt:lpstr>Bayes Theorem - Continued</vt:lpstr>
      <vt:lpstr>Analysis </vt:lpstr>
      <vt:lpstr>Darwin Experiments</vt:lpstr>
      <vt:lpstr>Back to Darwin's Data</vt:lpstr>
      <vt:lpstr>Darwin Questions</vt:lpstr>
      <vt:lpstr>What was Darwin trying to understand?</vt:lpstr>
      <vt:lpstr>The Formal Framework</vt:lpstr>
      <vt:lpstr>Decisions vs. Reality</vt:lpstr>
      <vt:lpstr>The Null Hypothesis</vt:lpstr>
      <vt:lpstr>The Test Statistic</vt:lpstr>
      <vt:lpstr>The Test Statistic (Continued)</vt:lpstr>
      <vt:lpstr>Making a Decision about H_0</vt:lpstr>
      <vt:lpstr>Rejecting H_0</vt:lpstr>
      <vt:lpstr>The Yardstick</vt:lpstr>
      <vt:lpstr> t-distributions</vt:lpstr>
      <vt:lpstr>Back to Darwin's Data</vt:lpstr>
      <vt:lpstr>Doing the Numbers</vt:lpstr>
      <vt:lpstr>The Elements of a Statistical Test </vt:lpstr>
      <vt:lpstr>More on the t-test</vt:lpstr>
      <vt:lpstr>Critical Values</vt:lpstr>
      <vt:lpstr>Alternatives to the t-test</vt:lpstr>
      <vt:lpstr>A Permutation Test</vt:lpstr>
      <vt:lpstr>Calculating the p-value</vt:lpstr>
      <vt:lpstr>The Reference Distribution </vt:lpstr>
      <vt:lpstr>Another Alternative: The Wilcoxon Signed-Rank Test</vt:lpstr>
      <vt:lpstr>Comparing the Tests</vt:lpstr>
      <vt:lpstr>Hypothesis Test for a Population Proportion</vt:lpstr>
      <vt:lpstr>The Null Hypothesis, the Test Statistic and the Reference Distribution</vt:lpstr>
      <vt:lpstr>Confidence Intervals</vt:lpstr>
      <vt:lpstr>Calculating the Confidence Interval </vt:lpstr>
      <vt:lpstr>Conclusion </vt:lpstr>
      <vt:lpstr>Example-Beer Preferences</vt:lpstr>
      <vt:lpstr>Example – Zea Mays heights</vt:lpstr>
      <vt:lpstr>The Two-Sample Problem</vt:lpstr>
      <vt:lpstr>The null hypothesis</vt:lpstr>
      <vt:lpstr>The Pooled Estimator of σ^2</vt:lpstr>
      <vt:lpstr>Example</vt:lpstr>
      <vt:lpstr>Analysis </vt:lpstr>
      <vt:lpstr>Confidence Interval </vt:lpstr>
      <vt:lpstr>Testing if Two Proportions Are the Same</vt:lpstr>
      <vt:lpstr>Analysis </vt:lpstr>
      <vt:lpstr>The Reference Distribution </vt:lpstr>
      <vt:lpstr>Example</vt:lpstr>
      <vt:lpstr>A Two-Sample t-Test Worked-out Example</vt:lpstr>
      <vt:lpstr>The Three Components of the Test</vt:lpstr>
      <vt:lpstr>The Pooled Variance Estimate</vt:lpstr>
      <vt:lpstr>The Pooled Variance Estimate (2)</vt:lpstr>
      <vt:lpstr>The Test Statistic</vt:lpstr>
      <vt:lpstr>The Test Statistic (2)</vt:lpstr>
      <vt:lpstr>Reference Distribution and Significance Level</vt:lpstr>
      <vt:lpstr>Confidence Interval</vt:lpstr>
      <vt:lpstr>Multinomial Experiments and χ^2  Distribution</vt:lpstr>
      <vt:lpstr>Testing a Multinomial Model</vt:lpstr>
      <vt:lpstr>Testing a Multinomial Model (Continued)</vt:lpstr>
      <vt:lpstr>The χ^2 Distribution </vt:lpstr>
      <vt:lpstr>Example</vt:lpstr>
      <vt:lpstr>Deriving the Reference Distribution (Can be skipped)</vt:lpstr>
      <vt:lpstr>Contingency Tables and Measures of Association</vt:lpstr>
      <vt:lpstr>Questions</vt:lpstr>
      <vt:lpstr>The Null Hypothesis of Independence</vt:lpstr>
      <vt:lpstr>The Distribution of the Test Statistic</vt:lpstr>
      <vt:lpstr>Where is the association?</vt:lpstr>
      <vt:lpstr>Frequent Issues with χ^2 tests</vt:lpstr>
      <vt:lpstr>Determining the Sample Size for a Poll</vt:lpstr>
      <vt:lpstr>Doing the Numbers</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Cor1 GB-1305-Statistics and Data Analysis</dc:title>
  <dc:creator>Flavio Bartmann</dc:creator>
  <cp:lastModifiedBy>Office</cp:lastModifiedBy>
  <cp:revision>25</cp:revision>
  <dcterms:created xsi:type="dcterms:W3CDTF">2021-07-19T17:39:37Z</dcterms:created>
  <dcterms:modified xsi:type="dcterms:W3CDTF">2022-03-23T21:19:31Z</dcterms:modified>
</cp:coreProperties>
</file>